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96" r:id="rId3"/>
    <p:sldId id="745" r:id="rId4"/>
    <p:sldId id="799" r:id="rId5"/>
    <p:sldId id="798" r:id="rId6"/>
    <p:sldId id="1106" r:id="rId7"/>
    <p:sldId id="800" r:id="rId8"/>
    <p:sldId id="721" r:id="rId9"/>
    <p:sldId id="801" r:id="rId10"/>
    <p:sldId id="725" r:id="rId11"/>
    <p:sldId id="726" r:id="rId12"/>
    <p:sldId id="727" r:id="rId13"/>
    <p:sldId id="802" r:id="rId14"/>
    <p:sldId id="803" r:id="rId15"/>
    <p:sldId id="262" r:id="rId16"/>
    <p:sldId id="261" r:id="rId17"/>
    <p:sldId id="265" r:id="rId18"/>
    <p:sldId id="264" r:id="rId19"/>
    <p:sldId id="804" r:id="rId20"/>
    <p:sldId id="805" r:id="rId21"/>
    <p:sldId id="269" r:id="rId22"/>
  </p:sldIdLst>
  <p:sldSz cx="12192000" cy="6858000"/>
  <p:notesSz cx="6819900" cy="99187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Surian" initials="JS" lastIdx="0" clrIdx="0">
    <p:extLst>
      <p:ext uri="{19B8F6BF-5375-455C-9EA6-DF929625EA0E}">
        <p15:presenceInfo xmlns:p15="http://schemas.microsoft.com/office/powerpoint/2012/main" userId="5bfe12305d05b4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A990"/>
    <a:srgbClr val="FFFFFF"/>
    <a:srgbClr val="FF66FF"/>
    <a:srgbClr val="000000"/>
    <a:srgbClr val="9900CC"/>
    <a:srgbClr val="FFDA65"/>
    <a:srgbClr val="A7EA52"/>
    <a:srgbClr val="FF66CC"/>
    <a:srgbClr val="F2F2F2"/>
    <a:srgbClr val="FA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9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62388" y="0"/>
            <a:ext cx="29559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8611F-A28B-4C18-9206-4728FCB09C2E}" type="datetimeFigureOut">
              <a:rPr lang="pt-BR" smtClean="0"/>
              <a:t>27/11/2018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2625" y="4773613"/>
            <a:ext cx="5454650" cy="39052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559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62388" y="9421813"/>
            <a:ext cx="29559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FF460-1E6B-434B-BD95-291BD86C95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868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51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FA88BA18-5DA0-4781-9334-F319C5BB8B4D}" type="slidenum">
              <a:rPr lang="pt-BR" altLang="pt-BR" sz="1000" b="0" smtClean="0">
                <a:solidFill>
                  <a:schemeClr val="tx1"/>
                </a:solidFill>
                <a:latin typeface="Calibri" panose="020F0502020204030204" pitchFamily="34" charset="0"/>
              </a:rPr>
              <a:pPr/>
              <a:t>6</a:t>
            </a:fld>
            <a:endParaRPr lang="pt-BR" altLang="pt-BR" sz="1000" b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5488"/>
            <a:ext cx="6376988" cy="35877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16706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729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2FACD0-E5AE-4FBC-9CB7-75A500B0653B}" type="slidenum">
              <a:rPr kumimoji="0" lang="pt-BR" alt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alt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5488"/>
            <a:ext cx="6376988" cy="35877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0324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1505A8-B989-4ED1-95FE-B0B6A215FA95}" type="slidenum">
              <a:rPr kumimoji="0" lang="pt-BR" alt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alt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5488"/>
            <a:ext cx="6376988" cy="358775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28280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88BA18-5DA0-4781-9334-F319C5BB8B4D}" type="slidenum">
              <a:rPr kumimoji="0" lang="pt-BR" altLang="pt-BR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altLang="pt-BR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5488"/>
            <a:ext cx="6376988" cy="35877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8783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1094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2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7881" y="625851"/>
            <a:ext cx="10905239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b="1" kern="0" spc="150">
                <a:solidFill>
                  <a:srgbClr val="07A99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55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47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81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7045E5-2FFF-4EA1-99D6-F353DAFE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75AA3-A4C9-4FEA-9E08-8BA1C8B72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2199A7-4AB6-47C1-87E7-C079C496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2896E0-5837-46AA-9446-D998B3F8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06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1EABD-F897-4C91-9EE6-A258A726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30" y="189781"/>
            <a:ext cx="11516264" cy="51758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84E6F3-3FBB-4032-AB8E-2E10272C9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30" y="809898"/>
            <a:ext cx="11516264" cy="5081452"/>
          </a:xfrm>
          <a:solidFill>
            <a:schemeClr val="bg1"/>
          </a:solidFill>
        </p:spPr>
        <p:txBody>
          <a:bodyPr/>
          <a:lstStyle>
            <a:lvl1pPr>
              <a:defRPr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6918763-B346-4500-A13A-F5B615B38509}"/>
              </a:ext>
            </a:extLst>
          </p:cNvPr>
          <p:cNvSpPr txBox="1"/>
          <p:nvPr userDrawn="1"/>
        </p:nvSpPr>
        <p:spPr>
          <a:xfrm>
            <a:off x="9398483" y="6360442"/>
            <a:ext cx="5613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fld id="{A8B614E7-2400-45CE-848D-BA84F4236734}" type="slidenum">
              <a:rPr lang="en-US" altLang="pt-BR" sz="1800">
                <a:solidFill>
                  <a:schemeClr val="bg1"/>
                </a:solidFill>
                <a:latin typeface="Gotham-Bold"/>
                <a:ea typeface="Gotham-Bold"/>
                <a:cs typeface="Gotham-Bold"/>
              </a:rPr>
              <a:pPr algn="r"/>
              <a:t>‹nº›</a:t>
            </a:fld>
            <a:endParaRPr lang="en-US" altLang="pt-BR" sz="1800" dirty="0">
              <a:solidFill>
                <a:schemeClr val="bg1"/>
              </a:solidFill>
              <a:latin typeface="Gotham-Bold"/>
              <a:ea typeface="Gotham-Bold"/>
              <a:cs typeface="Gotham-Bold"/>
            </a:endParaRPr>
          </a:p>
        </p:txBody>
      </p:sp>
    </p:spTree>
    <p:extLst>
      <p:ext uri="{BB962C8B-B14F-4D97-AF65-F5344CB8AC3E}">
        <p14:creationId xmlns:p14="http://schemas.microsoft.com/office/powerpoint/2010/main" val="294668262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C3CC0-B9F9-4795-871F-2C9C1C85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07A99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C9D13-66D2-44C8-822C-D1DE3CDF6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31100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3A676B-5C13-429F-8C81-CB5402135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87292-3F06-4C28-B1F6-A7706C87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23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07638-BC33-4787-91AF-5D5C5D6B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30" y="181155"/>
            <a:ext cx="11500450" cy="793631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001D46-32F8-440C-AD0D-F2D20337D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747" y="1154173"/>
            <a:ext cx="5476336" cy="4737668"/>
          </a:xfrm>
        </p:spPr>
        <p:txBody>
          <a:bodyPr/>
          <a:lstStyle>
            <a:lvl1pPr>
              <a:defRPr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5E18C2-8179-44CD-A0AB-3499CF58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BD4C35-C6A3-4360-AEE1-324E72FE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6CE9C7-6739-41B2-B2D9-A286AC33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426-9B0F-4FDD-821D-9C318AC0C01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F1A564-DF05-458D-AE26-46AA4BF18A6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0544" y="1154173"/>
            <a:ext cx="5476336" cy="4737668"/>
          </a:xfrm>
        </p:spPr>
        <p:txBody>
          <a:bodyPr/>
          <a:lstStyle>
            <a:lvl1pPr>
              <a:defRPr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49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717E7-2478-4584-9076-7AC20C71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30" y="365125"/>
            <a:ext cx="11516264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5AC31D-F09D-4647-B7FA-D2E338E74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43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F015E2-600F-4F27-B76A-F466A6EAA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430" y="2505075"/>
            <a:ext cx="5157787" cy="3395393"/>
          </a:xfrm>
          <a:solidFill>
            <a:srgbClr val="FFFFFF">
              <a:alpha val="69804"/>
            </a:srgbClr>
          </a:solidFill>
        </p:spPr>
        <p:txBody>
          <a:bodyPr/>
          <a:lstStyle>
            <a:lvl1pPr>
              <a:defRPr sz="24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B85145-CA57-4630-B772-5200A6F8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9F1E8B3-8B99-4839-8089-5493DF24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26FB951A-FC54-4548-BE20-BCD51D258E0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94907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C193089-498E-4335-96A0-04859B985D2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94907" y="2505075"/>
            <a:ext cx="5157787" cy="3395393"/>
          </a:xfrm>
          <a:solidFill>
            <a:srgbClr val="FFFFFF">
              <a:alpha val="69804"/>
            </a:srgbClr>
          </a:solidFill>
        </p:spPr>
        <p:txBody>
          <a:bodyPr/>
          <a:lstStyle>
            <a:lvl1pPr>
              <a:defRPr sz="2400" b="1"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7A9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293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0CE5D-5BD2-4FE4-A2E8-59DBF895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55" y="192598"/>
            <a:ext cx="11524890" cy="566528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7A99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25A183-799B-4880-A698-2916DDC5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761EA66-31D8-4D92-96AE-85D9374D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52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F4A7CC-C051-43D1-B38F-60DC2A97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1BB25E-2443-4DA3-94DD-5CA5E81E7056}" type="datetimeFigureOut">
              <a:rPr lang="pt-BR" smtClean="0"/>
              <a:pPr/>
              <a:t>27/11/2018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16F9A9-8DE7-4170-9774-5865C26C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C1B3B06-6A51-4B3F-AB6D-B8213424707E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027583" y="5406887"/>
            <a:ext cx="9395791" cy="354703"/>
          </a:xfrm>
        </p:spPr>
        <p:txBody>
          <a:bodyPr>
            <a:normAutofit/>
          </a:bodyPr>
          <a:lstStyle>
            <a:lvl1pPr>
              <a:defRPr sz="1600" b="1">
                <a:solidFill>
                  <a:srgbClr val="07A990"/>
                </a:solidFill>
              </a:defRPr>
            </a:lvl1pPr>
          </a:lstStyle>
          <a:p>
            <a:pPr marL="0" indent="0">
              <a:buNone/>
            </a:pPr>
            <a:r>
              <a:rPr lang="en-US" sz="1800" dirty="0" err="1"/>
              <a:t>Autoria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034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 userDrawn="1"/>
        </p:nvSpPr>
        <p:spPr>
          <a:xfrm>
            <a:off x="9537097" y="6268903"/>
            <a:ext cx="43633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8B614E7-2400-45CE-848D-BA84F4236734}" type="slidenum">
              <a:rPr lang="en-US" altLang="pt-BR" sz="1200">
                <a:solidFill>
                  <a:schemeClr val="bg1"/>
                </a:solidFill>
                <a:latin typeface="Gotham-Bold"/>
                <a:ea typeface="Gotham-Bold"/>
                <a:cs typeface="Gotham-Bold"/>
              </a:rPr>
              <a:pPr/>
              <a:t>‹nº›</a:t>
            </a:fld>
            <a:endParaRPr lang="en-US" altLang="pt-BR" sz="1200">
              <a:solidFill>
                <a:schemeClr val="bg1"/>
              </a:solidFill>
              <a:latin typeface="Gotham-Bold"/>
              <a:ea typeface="Gotham-Bold"/>
              <a:cs typeface="Gotham-Bold"/>
            </a:endParaRPr>
          </a:p>
        </p:txBody>
      </p:sp>
    </p:spTree>
    <p:extLst>
      <p:ext uri="{BB962C8B-B14F-4D97-AF65-F5344CB8AC3E}">
        <p14:creationId xmlns:p14="http://schemas.microsoft.com/office/powerpoint/2010/main" val="252409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1A265A-0AD1-4355-8A65-B9F3F496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C5BB11-A91C-4FDE-88C9-647B298D5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7D2323-D095-45F3-826C-3525EF25C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BB25E-2443-4DA3-94DD-5CA5E81E7056}" type="datetimeFigureOut">
              <a:rPr lang="pt-BR" smtClean="0"/>
              <a:t>27/11/2018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2C1E8-6CAE-4822-A614-064F06B19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329BC0-470C-4807-9E0F-6B22CC2C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E426-9B0F-4FDD-821D-9C318AC0C01E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22">
            <a:extLst>
              <a:ext uri="{FF2B5EF4-FFF2-40B4-BE49-F238E27FC236}">
                <a16:creationId xmlns:a16="http://schemas.microsoft.com/office/drawing/2014/main" id="{CECDEAD8-0FDF-443C-AE9E-190923B950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80" y="211017"/>
            <a:ext cx="1529081" cy="1034233"/>
          </a:xfrm>
          <a:prstGeom prst="rect">
            <a:avLst/>
          </a:prstGeom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5A370C98-0E5C-45D9-B700-9D7D03AC2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3800" y="6232248"/>
            <a:ext cx="562208" cy="469532"/>
          </a:xfrm>
          <a:prstGeom prst="rect">
            <a:avLst/>
          </a:prstGeom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id="{59470D41-51EE-4285-A0F1-079BF23F6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880" y="6254496"/>
            <a:ext cx="6016154" cy="469532"/>
          </a:xfrm>
          <a:prstGeom prst="rect">
            <a:avLst/>
          </a:prstGeom>
        </p:spPr>
      </p:pic>
      <p:pic>
        <p:nvPicPr>
          <p:cNvPr id="12" name="Picture 2" descr="Resultado de imagem para fiap logo">
            <a:extLst>
              <a:ext uri="{FF2B5EF4-FFF2-40B4-BE49-F238E27FC236}">
                <a16:creationId xmlns:a16="http://schemas.microsoft.com/office/drawing/2014/main" id="{07D1B48B-BDF2-4050-97E5-B3263D4E63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747" y="144898"/>
            <a:ext cx="1308373" cy="43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76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7.png"/><Relationship Id="rId26" Type="http://schemas.openxmlformats.org/officeDocument/2006/relationships/slide" Target="slide15.xml"/><Relationship Id="rId3" Type="http://schemas.openxmlformats.org/officeDocument/2006/relationships/image" Target="../media/image32.png"/><Relationship Id="rId21" Type="http://schemas.openxmlformats.org/officeDocument/2006/relationships/oleObject" Target="../embeddings/oleObject6.bin"/><Relationship Id="rId34" Type="http://schemas.openxmlformats.org/officeDocument/2006/relationships/slide" Target="slide17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oleObject" Target="../embeddings/oleObject4.bin"/><Relationship Id="rId25" Type="http://schemas.openxmlformats.org/officeDocument/2006/relationships/image" Target="../media/image24.png"/><Relationship Id="rId33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1.png"/><Relationship Id="rId20" Type="http://schemas.openxmlformats.org/officeDocument/2006/relationships/image" Target="../media/image8.png"/><Relationship Id="rId29" Type="http://schemas.openxmlformats.org/officeDocument/2006/relationships/image" Target="../media/image3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3.png"/><Relationship Id="rId32" Type="http://schemas.openxmlformats.org/officeDocument/2006/relationships/image" Target="../media/image38.png"/><Relationship Id="rId5" Type="http://schemas.openxmlformats.org/officeDocument/2006/relationships/image" Target="../media/image10.png"/><Relationship Id="rId15" Type="http://schemas.openxmlformats.org/officeDocument/2006/relationships/image" Target="../media/image20.wmf"/><Relationship Id="rId23" Type="http://schemas.openxmlformats.org/officeDocument/2006/relationships/image" Target="../media/image33.png"/><Relationship Id="rId28" Type="http://schemas.openxmlformats.org/officeDocument/2006/relationships/image" Target="../media/image34.png"/><Relationship Id="rId10" Type="http://schemas.openxmlformats.org/officeDocument/2006/relationships/image" Target="../media/image15.png"/><Relationship Id="rId19" Type="http://schemas.openxmlformats.org/officeDocument/2006/relationships/oleObject" Target="../embeddings/oleObject5.bin"/><Relationship Id="rId31" Type="http://schemas.openxmlformats.org/officeDocument/2006/relationships/image" Target="../media/image37.jpg"/><Relationship Id="rId4" Type="http://schemas.openxmlformats.org/officeDocument/2006/relationships/image" Target="../media/image25.png"/><Relationship Id="rId9" Type="http://schemas.openxmlformats.org/officeDocument/2006/relationships/image" Target="../media/image14.png"/><Relationship Id="rId14" Type="http://schemas.openxmlformats.org/officeDocument/2006/relationships/image" Target="../media/image19.wmf"/><Relationship Id="rId22" Type="http://schemas.openxmlformats.org/officeDocument/2006/relationships/image" Target="../media/image9.png"/><Relationship Id="rId27" Type="http://schemas.openxmlformats.org/officeDocument/2006/relationships/slide" Target="slide16.xml"/><Relationship Id="rId30" Type="http://schemas.openxmlformats.org/officeDocument/2006/relationships/image" Target="../media/image36.png"/><Relationship Id="rId35" Type="http://schemas.openxmlformats.org/officeDocument/2006/relationships/slide" Target="slide18.xml"/><Relationship Id="rId8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41.png"/><Relationship Id="rId39" Type="http://schemas.openxmlformats.org/officeDocument/2006/relationships/image" Target="../media/image68.png"/><Relationship Id="rId21" Type="http://schemas.openxmlformats.org/officeDocument/2006/relationships/image" Target="../media/image62.emf"/><Relationship Id="rId34" Type="http://schemas.openxmlformats.org/officeDocument/2006/relationships/image" Target="../media/image9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oleObject" Target="../embeddings/oleObject8.bin"/><Relationship Id="rId33" Type="http://schemas.openxmlformats.org/officeDocument/2006/relationships/oleObject" Target="../embeddings/oleObject12.bin"/><Relationship Id="rId38" Type="http://schemas.openxmlformats.org/officeDocument/2006/relationships/image" Target="../media/image67.e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oleObject" Target="../embeddings/oleObject10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40.png"/><Relationship Id="rId32" Type="http://schemas.openxmlformats.org/officeDocument/2006/relationships/image" Target="../media/image8.png"/><Relationship Id="rId37" Type="http://schemas.openxmlformats.org/officeDocument/2006/relationships/image" Target="../media/image66.png"/><Relationship Id="rId40" Type="http://schemas.openxmlformats.org/officeDocument/2006/relationships/slide" Target="slide14.xml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42.png"/><Relationship Id="rId36" Type="http://schemas.openxmlformats.org/officeDocument/2006/relationships/image" Target="../media/image65.png"/><Relationship Id="rId10" Type="http://schemas.openxmlformats.org/officeDocument/2006/relationships/image" Target="../media/image51.emf"/><Relationship Id="rId19" Type="http://schemas.openxmlformats.org/officeDocument/2006/relationships/image" Target="../media/image60.png"/><Relationship Id="rId31" Type="http://schemas.openxmlformats.org/officeDocument/2006/relationships/oleObject" Target="../embeddings/oleObject11.bin"/><Relationship Id="rId4" Type="http://schemas.openxmlformats.org/officeDocument/2006/relationships/image" Target="../media/image45.png"/><Relationship Id="rId9" Type="http://schemas.openxmlformats.org/officeDocument/2006/relationships/image" Target="../media/image50.jpe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oleObject" Target="../embeddings/oleObject9.bin"/><Relationship Id="rId30" Type="http://schemas.openxmlformats.org/officeDocument/2006/relationships/image" Target="../media/image43.png"/><Relationship Id="rId35" Type="http://schemas.openxmlformats.org/officeDocument/2006/relationships/image" Target="../media/image64.png"/><Relationship Id="rId8" Type="http://schemas.openxmlformats.org/officeDocument/2006/relationships/image" Target="../media/image49.png"/><Relationship Id="rId3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37.jpg"/><Relationship Id="rId3" Type="http://schemas.openxmlformats.org/officeDocument/2006/relationships/image" Target="../media/image70.png"/><Relationship Id="rId7" Type="http://schemas.openxmlformats.org/officeDocument/2006/relationships/image" Target="../media/image36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11" Type="http://schemas.openxmlformats.org/officeDocument/2006/relationships/image" Target="../media/image75.jpg"/><Relationship Id="rId5" Type="http://schemas.openxmlformats.org/officeDocument/2006/relationships/image" Target="../media/image35.png"/><Relationship Id="rId15" Type="http://schemas.openxmlformats.org/officeDocument/2006/relationships/image" Target="../media/image38.png"/><Relationship Id="rId10" Type="http://schemas.openxmlformats.org/officeDocument/2006/relationships/image" Target="../media/image74.png"/><Relationship Id="rId4" Type="http://schemas.openxmlformats.org/officeDocument/2006/relationships/image" Target="../media/image34.png"/><Relationship Id="rId9" Type="http://schemas.openxmlformats.org/officeDocument/2006/relationships/image" Target="../media/image73.png"/><Relationship Id="rId14" Type="http://schemas.openxmlformats.org/officeDocument/2006/relationships/image" Target="../media/image7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hyperlink" Target="https://www.google.com.br/url?sa=i&amp;rct=j&amp;q=&amp;esrc=s&amp;source=images&amp;cd=&amp;cad=rja&amp;uact=8&amp;ved=0ahUKEwi_kuujra3XAhXLIZAKHYyUA-oQjRwIBw&amp;url=http://www.cienciaedados.com/data-lake-a-fonte-do-big-data/&amp;psig=AOvVaw0clw8EeBmJFAVNFMiPiLcM&amp;ust=1510174589670225" TargetMode="External"/><Relationship Id="rId3" Type="http://schemas.openxmlformats.org/officeDocument/2006/relationships/image" Target="../media/image80.png"/><Relationship Id="rId7" Type="http://schemas.openxmlformats.org/officeDocument/2006/relationships/image" Target="../media/image84.jpg"/><Relationship Id="rId12" Type="http://schemas.openxmlformats.org/officeDocument/2006/relationships/image" Target="../media/image89.jpg"/><Relationship Id="rId17" Type="http://schemas.openxmlformats.org/officeDocument/2006/relationships/image" Target="../media/image94.png"/><Relationship Id="rId2" Type="http://schemas.openxmlformats.org/officeDocument/2006/relationships/image" Target="../media/image79.jp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jpg"/><Relationship Id="rId10" Type="http://schemas.openxmlformats.org/officeDocument/2006/relationships/image" Target="../media/image87.jpg"/><Relationship Id="rId19" Type="http://schemas.openxmlformats.org/officeDocument/2006/relationships/image" Target="../media/image95.jpe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wmf"/><Relationship Id="rId18" Type="http://schemas.openxmlformats.org/officeDocument/2006/relationships/image" Target="../media/image8.png"/><Relationship Id="rId26" Type="http://schemas.openxmlformats.org/officeDocument/2006/relationships/slide" Target="slide12.xml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7" Type="http://schemas.openxmlformats.org/officeDocument/2006/relationships/image" Target="../media/image14.png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2.bin"/><Relationship Id="rId25" Type="http://schemas.openxmlformats.org/officeDocument/2006/relationships/slide" Target="slide11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24.png"/><Relationship Id="rId10" Type="http://schemas.openxmlformats.org/officeDocument/2006/relationships/image" Target="../media/image17.png"/><Relationship Id="rId19" Type="http://schemas.openxmlformats.org/officeDocument/2006/relationships/oleObject" Target="../embeddings/oleObject3.bin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MBA em IA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sz="2800" dirty="0" smtClean="0"/>
              <a:t>Arquitetura de Dados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73500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rgbClr val="07A990"/>
                </a:solidFill>
              </a:rPr>
              <a:t>Engenharia de Dados</a:t>
            </a:r>
          </a:p>
          <a:p>
            <a:r>
              <a:rPr lang="pt-BR" dirty="0" smtClean="0">
                <a:solidFill>
                  <a:srgbClr val="07A990"/>
                </a:solidFill>
              </a:rPr>
              <a:t>Arquitetura</a:t>
            </a:r>
            <a:r>
              <a:rPr lang="pt-BR" dirty="0" smtClean="0">
                <a:solidFill>
                  <a:srgbClr val="07A990"/>
                </a:solidFill>
              </a:rPr>
              <a:t> </a:t>
            </a:r>
            <a:r>
              <a:rPr lang="pt-BR" dirty="0">
                <a:solidFill>
                  <a:srgbClr val="07A990"/>
                </a:solidFill>
              </a:rPr>
              <a:t>de Big </a:t>
            </a:r>
            <a:r>
              <a:rPr lang="pt-BR" dirty="0" smtClean="0">
                <a:solidFill>
                  <a:srgbClr val="07A990"/>
                </a:solidFill>
              </a:rPr>
              <a:t>Data</a:t>
            </a:r>
            <a:endParaRPr lang="pt-BR" dirty="0">
              <a:solidFill>
                <a:srgbClr val="07A9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1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ChangeArrowheads="1"/>
          </p:cNvSpPr>
          <p:nvPr/>
        </p:nvSpPr>
        <p:spPr bwMode="auto">
          <a:xfrm>
            <a:off x="623190" y="63114"/>
            <a:ext cx="8852114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b="1" dirty="0">
                <a:solidFill>
                  <a:srgbClr val="07A99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Arquitetura de Big Data: Open </a:t>
            </a:r>
            <a:r>
              <a:rPr lang="pt-BR" altLang="pt-BR" b="1" dirty="0" err="1">
                <a:solidFill>
                  <a:srgbClr val="07A99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Source</a:t>
            </a:r>
            <a:endParaRPr lang="en-US" altLang="pt-BR" b="1" dirty="0">
              <a:solidFill>
                <a:srgbClr val="07A99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371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61" y="757907"/>
            <a:ext cx="648017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80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233" y="250134"/>
            <a:ext cx="7720286" cy="5644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505481" y="0"/>
            <a:ext cx="630237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b="1" dirty="0">
                <a:solidFill>
                  <a:srgbClr val="07A99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Arquitetura de Big Data: IBM</a:t>
            </a:r>
            <a:endParaRPr lang="en-US" altLang="pt-BR" b="1" dirty="0">
              <a:solidFill>
                <a:srgbClr val="07A99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484325" y="-121891"/>
            <a:ext cx="630237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pt-BR" altLang="pt-BR" b="1" dirty="0">
                <a:solidFill>
                  <a:srgbClr val="07A990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Arquitetura de Big Data: Oracle</a:t>
            </a:r>
            <a:endParaRPr lang="en-US" altLang="pt-BR" b="1" dirty="0">
              <a:solidFill>
                <a:srgbClr val="07A990"/>
              </a:solidFill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75" y="641696"/>
            <a:ext cx="7302500" cy="52022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7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02365" y="275659"/>
            <a:ext cx="6414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Conjugando arquiteturas</a:t>
            </a:r>
          </a:p>
        </p:txBody>
      </p:sp>
      <p:pic>
        <p:nvPicPr>
          <p:cNvPr id="7170" name="Picture 2" descr="Resultado de imagem para cubo dimensional">
            <a:extLst>
              <a:ext uri="{FF2B5EF4-FFF2-40B4-BE49-F238E27FC236}">
                <a16:creationId xmlns:a16="http://schemas.microsoft.com/office/drawing/2014/main" id="{B33B0747-CFC2-4213-859E-60ABE2C6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27" y="1284942"/>
            <a:ext cx="47720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F44DF4-E1D2-4B7C-A379-4B641692BF5F}"/>
              </a:ext>
            </a:extLst>
          </p:cNvPr>
          <p:cNvSpPr txBox="1"/>
          <p:nvPr/>
        </p:nvSpPr>
        <p:spPr>
          <a:xfrm>
            <a:off x="8872399" y="520372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i="1" dirty="0">
                <a:solidFill>
                  <a:srgbClr val="07A990"/>
                </a:solidFill>
                <a:latin typeface="Square721 BT" pitchFamily="34" charset="0"/>
              </a:rPr>
              <a:t>Um Estudo de Caso</a:t>
            </a:r>
          </a:p>
        </p:txBody>
      </p:sp>
    </p:spTree>
    <p:extLst>
      <p:ext uri="{BB962C8B-B14F-4D97-AF65-F5344CB8AC3E}">
        <p14:creationId xmlns:p14="http://schemas.microsoft.com/office/powerpoint/2010/main" val="323253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1BD82F4-9145-436B-B1AF-688C962A6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316" y="2827088"/>
            <a:ext cx="892969" cy="457200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B82DB4A3-D315-4F42-A620-21BA4EAAB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188" y="1899499"/>
            <a:ext cx="842425" cy="7188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6455" y="229517"/>
            <a:ext cx="6666696" cy="374886"/>
          </a:xfrm>
        </p:spPr>
        <p:txBody>
          <a:bodyPr>
            <a:noAutofit/>
          </a:bodyPr>
          <a:lstStyle/>
          <a:p>
            <a:r>
              <a:rPr lang="pt-BR" sz="2800" dirty="0"/>
              <a:t>Um Estudo de Caso</a:t>
            </a:r>
          </a:p>
        </p:txBody>
      </p:sp>
      <p:grpSp>
        <p:nvGrpSpPr>
          <p:cNvPr id="272" name="Agrupar 271">
            <a:extLst>
              <a:ext uri="{FF2B5EF4-FFF2-40B4-BE49-F238E27FC236}">
                <a16:creationId xmlns:a16="http://schemas.microsoft.com/office/drawing/2014/main" id="{0560DD1B-0D05-431A-BF17-2F02FE33BABF}"/>
              </a:ext>
            </a:extLst>
          </p:cNvPr>
          <p:cNvGrpSpPr/>
          <p:nvPr/>
        </p:nvGrpSpPr>
        <p:grpSpPr>
          <a:xfrm>
            <a:off x="5387407" y="998485"/>
            <a:ext cx="845103" cy="670358"/>
            <a:chOff x="3694939" y="2926358"/>
            <a:chExt cx="1126805" cy="893811"/>
          </a:xfrm>
        </p:grpSpPr>
        <p:sp>
          <p:nvSpPr>
            <p:cNvPr id="199" name="Oval 202"/>
            <p:cNvSpPr>
              <a:spLocks noChangeArrowheads="1"/>
            </p:cNvSpPr>
            <p:nvPr/>
          </p:nvSpPr>
          <p:spPr bwMode="auto">
            <a:xfrm>
              <a:off x="4037986" y="2926358"/>
              <a:ext cx="381000" cy="3810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200" dirty="0">
                  <a:solidFill>
                    <a:schemeClr val="bg1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206" name="Text Box 209"/>
            <p:cNvSpPr txBox="1">
              <a:spLocks noChangeArrowheads="1"/>
            </p:cNvSpPr>
            <p:nvPr/>
          </p:nvSpPr>
          <p:spPr bwMode="auto">
            <a:xfrm>
              <a:off x="3694939" y="3327726"/>
              <a:ext cx="1126805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Governança 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de Dados</a:t>
              </a:r>
            </a:p>
          </p:txBody>
        </p:sp>
      </p:grpSp>
      <p:grpSp>
        <p:nvGrpSpPr>
          <p:cNvPr id="208" name="Group 141"/>
          <p:cNvGrpSpPr>
            <a:grpSpLocks/>
          </p:cNvGrpSpPr>
          <p:nvPr/>
        </p:nvGrpSpPr>
        <p:grpSpPr bwMode="auto">
          <a:xfrm>
            <a:off x="8211353" y="2690267"/>
            <a:ext cx="818369" cy="526256"/>
            <a:chOff x="1428" y="2832"/>
            <a:chExt cx="687" cy="442"/>
          </a:xfrm>
        </p:grpSpPr>
        <p:sp>
          <p:nvSpPr>
            <p:cNvPr id="211" name="Freeform 142"/>
            <p:cNvSpPr>
              <a:spLocks/>
            </p:cNvSpPr>
            <p:nvPr/>
          </p:nvSpPr>
          <p:spPr bwMode="auto">
            <a:xfrm>
              <a:off x="1714" y="2832"/>
              <a:ext cx="401" cy="442"/>
            </a:xfrm>
            <a:custGeom>
              <a:avLst/>
              <a:gdLst>
                <a:gd name="T0" fmla="*/ 0 w 803"/>
                <a:gd name="T1" fmla="*/ 10 h 885"/>
                <a:gd name="T2" fmla="*/ 21 w 803"/>
                <a:gd name="T3" fmla="*/ 10 h 885"/>
                <a:gd name="T4" fmla="*/ 29 w 803"/>
                <a:gd name="T5" fmla="*/ 4 h 885"/>
                <a:gd name="T6" fmla="*/ 25 w 803"/>
                <a:gd name="T7" fmla="*/ 0 h 885"/>
                <a:gd name="T8" fmla="*/ 39 w 803"/>
                <a:gd name="T9" fmla="*/ 0 h 885"/>
                <a:gd name="T10" fmla="*/ 39 w 803"/>
                <a:gd name="T11" fmla="*/ 14 h 885"/>
                <a:gd name="T12" fmla="*/ 35 w 803"/>
                <a:gd name="T13" fmla="*/ 10 h 885"/>
                <a:gd name="T14" fmla="*/ 29 w 803"/>
                <a:gd name="T15" fmla="*/ 15 h 885"/>
                <a:gd name="T16" fmla="*/ 29 w 803"/>
                <a:gd name="T17" fmla="*/ 24 h 885"/>
                <a:gd name="T18" fmla="*/ 39 w 803"/>
                <a:gd name="T19" fmla="*/ 24 h 885"/>
                <a:gd name="T20" fmla="*/ 39 w 803"/>
                <a:gd name="T21" fmla="*/ 17 h 885"/>
                <a:gd name="T22" fmla="*/ 50 w 803"/>
                <a:gd name="T23" fmla="*/ 28 h 885"/>
                <a:gd name="T24" fmla="*/ 39 w 803"/>
                <a:gd name="T25" fmla="*/ 38 h 885"/>
                <a:gd name="T26" fmla="*/ 39 w 803"/>
                <a:gd name="T27" fmla="*/ 32 h 885"/>
                <a:gd name="T28" fmla="*/ 29 w 803"/>
                <a:gd name="T29" fmla="*/ 32 h 885"/>
                <a:gd name="T30" fmla="*/ 29 w 803"/>
                <a:gd name="T31" fmla="*/ 39 h 885"/>
                <a:gd name="T32" fmla="*/ 35 w 803"/>
                <a:gd name="T33" fmla="*/ 46 h 885"/>
                <a:gd name="T34" fmla="*/ 39 w 803"/>
                <a:gd name="T35" fmla="*/ 41 h 885"/>
                <a:gd name="T36" fmla="*/ 39 w 803"/>
                <a:gd name="T37" fmla="*/ 55 h 885"/>
                <a:gd name="T38" fmla="*/ 24 w 803"/>
                <a:gd name="T39" fmla="*/ 55 h 885"/>
                <a:gd name="T40" fmla="*/ 29 w 803"/>
                <a:gd name="T41" fmla="*/ 51 h 885"/>
                <a:gd name="T42" fmla="*/ 21 w 803"/>
                <a:gd name="T43" fmla="*/ 43 h 885"/>
                <a:gd name="T44" fmla="*/ 0 w 803"/>
                <a:gd name="T45" fmla="*/ 43 h 885"/>
                <a:gd name="T46" fmla="*/ 0 w 803"/>
                <a:gd name="T47" fmla="*/ 10 h 88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3"/>
                <a:gd name="T73" fmla="*/ 0 h 885"/>
                <a:gd name="T74" fmla="*/ 803 w 803"/>
                <a:gd name="T75" fmla="*/ 885 h 88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3" h="885">
                  <a:moveTo>
                    <a:pt x="0" y="167"/>
                  </a:moveTo>
                  <a:lnTo>
                    <a:pt x="351" y="167"/>
                  </a:lnTo>
                  <a:lnTo>
                    <a:pt x="468" y="68"/>
                  </a:lnTo>
                  <a:lnTo>
                    <a:pt x="401" y="0"/>
                  </a:lnTo>
                  <a:lnTo>
                    <a:pt x="635" y="0"/>
                  </a:lnTo>
                  <a:lnTo>
                    <a:pt x="635" y="234"/>
                  </a:lnTo>
                  <a:lnTo>
                    <a:pt x="569" y="167"/>
                  </a:lnTo>
                  <a:lnTo>
                    <a:pt x="468" y="250"/>
                  </a:lnTo>
                  <a:lnTo>
                    <a:pt x="468" y="385"/>
                  </a:lnTo>
                  <a:lnTo>
                    <a:pt x="635" y="385"/>
                  </a:lnTo>
                  <a:lnTo>
                    <a:pt x="635" y="284"/>
                  </a:lnTo>
                  <a:lnTo>
                    <a:pt x="803" y="452"/>
                  </a:lnTo>
                  <a:lnTo>
                    <a:pt x="635" y="619"/>
                  </a:lnTo>
                  <a:lnTo>
                    <a:pt x="635" y="518"/>
                  </a:lnTo>
                  <a:lnTo>
                    <a:pt x="468" y="518"/>
                  </a:lnTo>
                  <a:lnTo>
                    <a:pt x="468" y="635"/>
                  </a:lnTo>
                  <a:lnTo>
                    <a:pt x="569" y="736"/>
                  </a:lnTo>
                  <a:lnTo>
                    <a:pt x="635" y="668"/>
                  </a:lnTo>
                  <a:lnTo>
                    <a:pt x="635" y="885"/>
                  </a:lnTo>
                  <a:lnTo>
                    <a:pt x="385" y="885"/>
                  </a:lnTo>
                  <a:lnTo>
                    <a:pt x="468" y="819"/>
                  </a:lnTo>
                  <a:lnTo>
                    <a:pt x="351" y="702"/>
                  </a:lnTo>
                  <a:lnTo>
                    <a:pt x="0" y="702"/>
                  </a:lnTo>
                  <a:lnTo>
                    <a:pt x="0" y="167"/>
                  </a:lnTo>
                  <a:close/>
                </a:path>
              </a:pathLst>
            </a:custGeom>
            <a:gradFill rotWithShape="0">
              <a:gsLst>
                <a:gs pos="0">
                  <a:srgbClr val="C0C0C0"/>
                </a:gs>
                <a:gs pos="100000">
                  <a:srgbClr val="595959"/>
                </a:gs>
              </a:gsLst>
              <a:path path="rect">
                <a:fillToRect r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" name="Freeform 143"/>
            <p:cNvSpPr>
              <a:spLocks/>
            </p:cNvSpPr>
            <p:nvPr/>
          </p:nvSpPr>
          <p:spPr bwMode="auto">
            <a:xfrm>
              <a:off x="1428" y="2836"/>
              <a:ext cx="436" cy="425"/>
            </a:xfrm>
            <a:custGeom>
              <a:avLst/>
              <a:gdLst/>
              <a:ahLst/>
              <a:cxnLst>
                <a:cxn ang="0">
                  <a:pos x="553" y="200"/>
                </a:cxn>
                <a:cxn ang="0">
                  <a:pos x="0" y="200"/>
                </a:cxn>
                <a:cxn ang="0">
                  <a:pos x="0" y="650"/>
                </a:cxn>
                <a:cxn ang="0">
                  <a:pos x="570" y="650"/>
                </a:cxn>
                <a:cxn ang="0">
                  <a:pos x="570" y="851"/>
                </a:cxn>
                <a:cxn ang="0">
                  <a:pos x="872" y="434"/>
                </a:cxn>
                <a:cxn ang="0">
                  <a:pos x="553" y="0"/>
                </a:cxn>
                <a:cxn ang="0">
                  <a:pos x="553" y="200"/>
                </a:cxn>
              </a:cxnLst>
              <a:rect l="0" t="0" r="r" b="b"/>
              <a:pathLst>
                <a:path w="872" h="851">
                  <a:moveTo>
                    <a:pt x="553" y="200"/>
                  </a:moveTo>
                  <a:lnTo>
                    <a:pt x="0" y="200"/>
                  </a:lnTo>
                  <a:lnTo>
                    <a:pt x="0" y="650"/>
                  </a:lnTo>
                  <a:lnTo>
                    <a:pt x="570" y="650"/>
                  </a:lnTo>
                  <a:lnTo>
                    <a:pt x="570" y="851"/>
                  </a:lnTo>
                  <a:lnTo>
                    <a:pt x="872" y="434"/>
                  </a:lnTo>
                  <a:lnTo>
                    <a:pt x="553" y="0"/>
                  </a:lnTo>
                  <a:lnTo>
                    <a:pt x="553" y="20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</p:grpSp>
      <p:sp>
        <p:nvSpPr>
          <p:cNvPr id="210" name="Oval 210"/>
          <p:cNvSpPr>
            <a:spLocks noChangeArrowheads="1"/>
          </p:cNvSpPr>
          <p:nvPr/>
        </p:nvSpPr>
        <p:spPr bwMode="auto">
          <a:xfrm>
            <a:off x="4433747" y="5085794"/>
            <a:ext cx="285750" cy="28575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pt-BR" sz="1200" dirty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215" name="Text Box 213"/>
          <p:cNvSpPr txBox="1">
            <a:spLocks noChangeArrowheads="1"/>
          </p:cNvSpPr>
          <p:nvPr/>
        </p:nvSpPr>
        <p:spPr bwMode="auto">
          <a:xfrm>
            <a:off x="5100831" y="445601"/>
            <a:ext cx="18473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endParaRPr lang="en-US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21" name="Text Box 187"/>
          <p:cNvSpPr txBox="1">
            <a:spLocks noChangeArrowheads="1"/>
          </p:cNvSpPr>
          <p:nvPr/>
        </p:nvSpPr>
        <p:spPr bwMode="auto">
          <a:xfrm>
            <a:off x="10331356" y="4871471"/>
            <a:ext cx="782587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1050" dirty="0">
                <a:latin typeface="Arial" charset="0"/>
              </a:rPr>
              <a:t>SSBI e BI</a:t>
            </a:r>
          </a:p>
        </p:txBody>
      </p:sp>
      <p:pic>
        <p:nvPicPr>
          <p:cNvPr id="224" name="Imagem 2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424" y="2128106"/>
            <a:ext cx="757238" cy="664369"/>
          </a:xfrm>
          <a:prstGeom prst="rect">
            <a:avLst/>
          </a:prstGeom>
        </p:spPr>
      </p:pic>
      <p:sp>
        <p:nvSpPr>
          <p:cNvPr id="228" name="CaixaDeTexto 227"/>
          <p:cNvSpPr txBox="1"/>
          <p:nvPr/>
        </p:nvSpPr>
        <p:spPr>
          <a:xfrm>
            <a:off x="4283792" y="2831471"/>
            <a:ext cx="75541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50" dirty="0"/>
              <a:t>Big Data</a:t>
            </a:r>
          </a:p>
          <a:p>
            <a:pPr algn="ctr"/>
            <a:r>
              <a:rPr lang="pt-BR" sz="750" dirty="0" err="1"/>
              <a:t>Hadoop</a:t>
            </a:r>
            <a:r>
              <a:rPr lang="pt-BR" sz="750" dirty="0"/>
              <a:t> / HDFS</a:t>
            </a:r>
          </a:p>
        </p:txBody>
      </p:sp>
      <p:pic>
        <p:nvPicPr>
          <p:cNvPr id="229" name="Imagem 2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48" y="3295767"/>
            <a:ext cx="463848" cy="622889"/>
          </a:xfrm>
          <a:prstGeom prst="rect">
            <a:avLst/>
          </a:prstGeom>
        </p:spPr>
      </p:pic>
      <p:sp>
        <p:nvSpPr>
          <p:cNvPr id="230" name="CaixaDeTexto 229"/>
          <p:cNvSpPr txBox="1"/>
          <p:nvPr/>
        </p:nvSpPr>
        <p:spPr>
          <a:xfrm>
            <a:off x="4212638" y="4049004"/>
            <a:ext cx="958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50" dirty="0"/>
              <a:t>Data </a:t>
            </a:r>
            <a:r>
              <a:rPr lang="pt-BR" sz="750" dirty="0" err="1"/>
              <a:t>Warehouse</a:t>
            </a:r>
            <a:endParaRPr lang="pt-BR" sz="750" dirty="0"/>
          </a:p>
          <a:p>
            <a:pPr algn="ctr"/>
            <a:r>
              <a:rPr lang="pt-BR" sz="750" dirty="0"/>
              <a:t>Data </a:t>
            </a:r>
            <a:r>
              <a:rPr lang="pt-BR" sz="750" dirty="0" err="1"/>
              <a:t>Marts</a:t>
            </a:r>
            <a:r>
              <a:rPr lang="pt-BR" sz="750" dirty="0"/>
              <a:t> - Cubos</a:t>
            </a:r>
          </a:p>
        </p:txBody>
      </p:sp>
      <p:sp>
        <p:nvSpPr>
          <p:cNvPr id="238" name="Seta para a Direita 237"/>
          <p:cNvSpPr/>
          <p:nvPr/>
        </p:nvSpPr>
        <p:spPr>
          <a:xfrm rot="1083603" flipV="1">
            <a:off x="3540845" y="2240757"/>
            <a:ext cx="698672" cy="209881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Seta para a Direita 238"/>
          <p:cNvSpPr/>
          <p:nvPr/>
        </p:nvSpPr>
        <p:spPr>
          <a:xfrm rot="19699725" flipV="1">
            <a:off x="3498972" y="2860971"/>
            <a:ext cx="753502" cy="180337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0" name="Seta para a Direita 239"/>
          <p:cNvSpPr/>
          <p:nvPr/>
        </p:nvSpPr>
        <p:spPr>
          <a:xfrm rot="2112018" flipV="1">
            <a:off x="3490986" y="3355379"/>
            <a:ext cx="810000" cy="175500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Seta para a Direita 240"/>
          <p:cNvSpPr/>
          <p:nvPr/>
        </p:nvSpPr>
        <p:spPr>
          <a:xfrm rot="19786714" flipV="1">
            <a:off x="3448026" y="3937997"/>
            <a:ext cx="810000" cy="175500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1" name="Agrupar 230">
            <a:extLst>
              <a:ext uri="{FF2B5EF4-FFF2-40B4-BE49-F238E27FC236}">
                <a16:creationId xmlns:a16="http://schemas.microsoft.com/office/drawing/2014/main" id="{824873B6-2F59-42EC-BC7A-89291C5A7192}"/>
              </a:ext>
            </a:extLst>
          </p:cNvPr>
          <p:cNvGrpSpPr/>
          <p:nvPr/>
        </p:nvGrpSpPr>
        <p:grpSpPr>
          <a:xfrm>
            <a:off x="3669572" y="4244098"/>
            <a:ext cx="413288" cy="529427"/>
            <a:chOff x="1677390" y="5187062"/>
            <a:chExt cx="551051" cy="705902"/>
          </a:xfrm>
        </p:grpSpPr>
        <p:sp>
          <p:nvSpPr>
            <p:cNvPr id="205" name="Oval 208"/>
            <p:cNvSpPr>
              <a:spLocks noChangeArrowheads="1"/>
            </p:cNvSpPr>
            <p:nvPr/>
          </p:nvSpPr>
          <p:spPr bwMode="auto">
            <a:xfrm>
              <a:off x="1744626" y="5473734"/>
              <a:ext cx="377438" cy="41923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200" dirty="0">
                  <a:solidFill>
                    <a:schemeClr val="bg1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247" name="Text Box 200"/>
            <p:cNvSpPr txBox="1">
              <a:spLocks noChangeArrowheads="1"/>
            </p:cNvSpPr>
            <p:nvPr/>
          </p:nvSpPr>
          <p:spPr bwMode="auto">
            <a:xfrm>
              <a:off x="1677390" y="5187062"/>
              <a:ext cx="551051" cy="307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ETL</a:t>
              </a:r>
              <a:endParaRPr lang="en-US" sz="900" dirty="0">
                <a:latin typeface="Arial" charset="0"/>
              </a:endParaRPr>
            </a:p>
          </p:txBody>
        </p:sp>
      </p:grpSp>
      <p:sp>
        <p:nvSpPr>
          <p:cNvPr id="250" name="Text Box 209"/>
          <p:cNvSpPr txBox="1">
            <a:spLocks noChangeArrowheads="1"/>
          </p:cNvSpPr>
          <p:nvPr/>
        </p:nvSpPr>
        <p:spPr bwMode="auto">
          <a:xfrm>
            <a:off x="4877899" y="-1821948"/>
            <a:ext cx="845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900" dirty="0">
                <a:latin typeface="Arial" charset="0"/>
              </a:rPr>
              <a:t>Governança </a:t>
            </a:r>
          </a:p>
          <a:p>
            <a:pPr algn="ctr">
              <a:defRPr/>
            </a:pPr>
            <a:r>
              <a:rPr lang="pt-BR" sz="900" dirty="0">
                <a:latin typeface="Arial" charset="0"/>
              </a:rPr>
              <a:t>de Dados</a:t>
            </a:r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9DA6859B-110F-467B-9B72-B2FEBFBBE0C9}"/>
              </a:ext>
            </a:extLst>
          </p:cNvPr>
          <p:cNvGrpSpPr/>
          <p:nvPr/>
        </p:nvGrpSpPr>
        <p:grpSpPr>
          <a:xfrm>
            <a:off x="3509395" y="1364619"/>
            <a:ext cx="704040" cy="692835"/>
            <a:chOff x="2017112" y="57751"/>
            <a:chExt cx="938720" cy="923779"/>
          </a:xfrm>
        </p:grpSpPr>
        <p:sp>
          <p:nvSpPr>
            <p:cNvPr id="249" name="Oval 208"/>
            <p:cNvSpPr>
              <a:spLocks noChangeArrowheads="1"/>
            </p:cNvSpPr>
            <p:nvPr/>
          </p:nvSpPr>
          <p:spPr bwMode="auto">
            <a:xfrm>
              <a:off x="2295970" y="57751"/>
              <a:ext cx="381001" cy="3810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200" dirty="0">
                  <a:solidFill>
                    <a:schemeClr val="bg1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251" name="Text Box 200"/>
            <p:cNvSpPr txBox="1">
              <a:spLocks noChangeArrowheads="1"/>
            </p:cNvSpPr>
            <p:nvPr/>
          </p:nvSpPr>
          <p:spPr bwMode="auto">
            <a:xfrm>
              <a:off x="2017112" y="489088"/>
              <a:ext cx="938720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Ingestão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de Dados</a:t>
              </a:r>
              <a:endParaRPr lang="en-US" sz="900" dirty="0">
                <a:latin typeface="Arial" charset="0"/>
              </a:endParaRPr>
            </a:p>
          </p:txBody>
        </p:sp>
      </p:grpSp>
      <p:grpSp>
        <p:nvGrpSpPr>
          <p:cNvPr id="276" name="Agrupar 275">
            <a:extLst>
              <a:ext uri="{FF2B5EF4-FFF2-40B4-BE49-F238E27FC236}">
                <a16:creationId xmlns:a16="http://schemas.microsoft.com/office/drawing/2014/main" id="{7A347CAD-7EA3-462C-BEB5-976008AC54D9}"/>
              </a:ext>
            </a:extLst>
          </p:cNvPr>
          <p:cNvGrpSpPr/>
          <p:nvPr/>
        </p:nvGrpSpPr>
        <p:grpSpPr>
          <a:xfrm>
            <a:off x="7205070" y="3218174"/>
            <a:ext cx="1128491" cy="943103"/>
            <a:chOff x="5997803" y="2899133"/>
            <a:chExt cx="1276349" cy="1112975"/>
          </a:xfrm>
        </p:grpSpPr>
        <p:pic>
          <p:nvPicPr>
            <p:cNvPr id="246" name="Imagem 2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7803" y="2899133"/>
              <a:ext cx="1276349" cy="777546"/>
            </a:xfrm>
            <a:prstGeom prst="rect">
              <a:avLst/>
            </a:prstGeom>
          </p:spPr>
        </p:pic>
        <p:sp>
          <p:nvSpPr>
            <p:cNvPr id="252" name="CaixaDeTexto 251"/>
            <p:cNvSpPr txBox="1"/>
            <p:nvPr/>
          </p:nvSpPr>
          <p:spPr>
            <a:xfrm>
              <a:off x="6008247" y="3630734"/>
              <a:ext cx="1069941" cy="381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50" dirty="0"/>
                <a:t>Conjunto de Dados</a:t>
              </a:r>
            </a:p>
            <a:p>
              <a:pPr algn="ctr"/>
              <a:r>
                <a:rPr lang="pt-BR" sz="750" dirty="0"/>
                <a:t>Compartilhados</a:t>
              </a:r>
            </a:p>
          </p:txBody>
        </p:sp>
      </p:grpSp>
      <p:sp>
        <p:nvSpPr>
          <p:cNvPr id="253" name="Text Box 209"/>
          <p:cNvSpPr txBox="1">
            <a:spLocks noChangeArrowheads="1"/>
          </p:cNvSpPr>
          <p:nvPr/>
        </p:nvSpPr>
        <p:spPr bwMode="auto">
          <a:xfrm>
            <a:off x="7365864" y="3050931"/>
            <a:ext cx="68480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900" dirty="0" err="1">
                <a:latin typeface="Arial" charset="0"/>
              </a:rPr>
              <a:t>Sand</a:t>
            </a:r>
            <a:r>
              <a:rPr lang="pt-BR" sz="900" dirty="0">
                <a:latin typeface="Arial" charset="0"/>
              </a:rPr>
              <a:t> Box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52A966C-6F49-4FDE-8BC1-AAB465F21706}"/>
              </a:ext>
            </a:extLst>
          </p:cNvPr>
          <p:cNvGrpSpPr/>
          <p:nvPr/>
        </p:nvGrpSpPr>
        <p:grpSpPr>
          <a:xfrm>
            <a:off x="7745303" y="4184352"/>
            <a:ext cx="989483" cy="906099"/>
            <a:chOff x="3792169" y="2950416"/>
            <a:chExt cx="1319310" cy="1208131"/>
          </a:xfrm>
        </p:grpSpPr>
        <p:pic>
          <p:nvPicPr>
            <p:cNvPr id="254" name="Imagem 25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7486" y="2950416"/>
              <a:ext cx="417846" cy="983960"/>
            </a:xfrm>
            <a:prstGeom prst="rect">
              <a:avLst/>
            </a:prstGeom>
          </p:spPr>
        </p:pic>
        <p:pic>
          <p:nvPicPr>
            <p:cNvPr id="255" name="Imagem 25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58289" y="2950706"/>
              <a:ext cx="526754" cy="782150"/>
            </a:xfrm>
            <a:prstGeom prst="rect">
              <a:avLst/>
            </a:prstGeom>
          </p:spPr>
        </p:pic>
        <p:pic>
          <p:nvPicPr>
            <p:cNvPr id="256" name="Imagem 2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9286" y="3384352"/>
              <a:ext cx="404759" cy="367079"/>
            </a:xfrm>
            <a:prstGeom prst="rect">
              <a:avLst/>
            </a:prstGeom>
          </p:spPr>
        </p:pic>
        <p:sp>
          <p:nvSpPr>
            <p:cNvPr id="257" name="CaixaDeTexto 256"/>
            <p:cNvSpPr txBox="1"/>
            <p:nvPr/>
          </p:nvSpPr>
          <p:spPr>
            <a:xfrm>
              <a:off x="3792169" y="3727660"/>
              <a:ext cx="13193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50" dirty="0"/>
                <a:t>Power </a:t>
              </a:r>
              <a:r>
                <a:rPr lang="pt-BR" sz="750" dirty="0" err="1"/>
                <a:t>Users</a:t>
              </a:r>
              <a:endParaRPr lang="pt-BR" sz="750" dirty="0"/>
            </a:p>
            <a:p>
              <a:pPr algn="ctr"/>
              <a:r>
                <a:rPr lang="pt-BR" sz="750" dirty="0"/>
                <a:t>Dados Enriquecidos</a:t>
              </a:r>
            </a:p>
          </p:txBody>
        </p:sp>
      </p:grpSp>
      <p:sp>
        <p:nvSpPr>
          <p:cNvPr id="258" name="Seta para a Direita 257"/>
          <p:cNvSpPr/>
          <p:nvPr/>
        </p:nvSpPr>
        <p:spPr>
          <a:xfrm rot="16200000" flipV="1">
            <a:off x="7478802" y="4189445"/>
            <a:ext cx="301106" cy="1755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EF19C37-BD2D-4F1A-89A2-F5EF59345606}"/>
              </a:ext>
            </a:extLst>
          </p:cNvPr>
          <p:cNvGrpSpPr/>
          <p:nvPr/>
        </p:nvGrpSpPr>
        <p:grpSpPr>
          <a:xfrm>
            <a:off x="2536278" y="1601201"/>
            <a:ext cx="928523" cy="1354838"/>
            <a:chOff x="122489" y="592504"/>
            <a:chExt cx="1238030" cy="1806451"/>
          </a:xfrm>
        </p:grpSpPr>
        <p:pic>
          <p:nvPicPr>
            <p:cNvPr id="232" name="Imagem 2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5951" y="668286"/>
              <a:ext cx="484770" cy="673438"/>
            </a:xfrm>
            <a:prstGeom prst="rect">
              <a:avLst/>
            </a:prstGeom>
          </p:spPr>
        </p:pic>
        <p:pic>
          <p:nvPicPr>
            <p:cNvPr id="237" name="Imagem 2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9356" y="1137813"/>
              <a:ext cx="646663" cy="373460"/>
            </a:xfrm>
            <a:prstGeom prst="rect">
              <a:avLst/>
            </a:prstGeom>
          </p:spPr>
        </p:pic>
        <p:pic>
          <p:nvPicPr>
            <p:cNvPr id="236" name="Imagem 2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0870" y="671203"/>
              <a:ext cx="509588" cy="367769"/>
            </a:xfrm>
            <a:prstGeom prst="rect">
              <a:avLst/>
            </a:prstGeom>
          </p:spPr>
        </p:pic>
        <p:sp>
          <p:nvSpPr>
            <p:cNvPr id="242" name="CaixaDeTexto 241"/>
            <p:cNvSpPr txBox="1"/>
            <p:nvPr/>
          </p:nvSpPr>
          <p:spPr>
            <a:xfrm>
              <a:off x="247573" y="1551606"/>
              <a:ext cx="1007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50" dirty="0"/>
                <a:t>Nuvem, Mobile</a:t>
              </a:r>
            </a:p>
            <a:p>
              <a:pPr algn="ctr"/>
              <a:r>
                <a:rPr lang="pt-BR" sz="750" dirty="0"/>
                <a:t>Google </a:t>
              </a:r>
              <a:r>
                <a:rPr lang="pt-BR" sz="750" dirty="0" err="1"/>
                <a:t>Analytics</a:t>
              </a:r>
              <a:endParaRPr lang="pt-BR" sz="750" dirty="0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C9CFF047-2EA9-4A02-A195-08AB8474B80C}"/>
                </a:ext>
              </a:extLst>
            </p:cNvPr>
            <p:cNvSpPr/>
            <p:nvPr/>
          </p:nvSpPr>
          <p:spPr>
            <a:xfrm>
              <a:off x="122489" y="592504"/>
              <a:ext cx="1238030" cy="180645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D0FC10F-A681-44BE-B523-DD78ECFEDF91}"/>
              </a:ext>
            </a:extLst>
          </p:cNvPr>
          <p:cNvGrpSpPr/>
          <p:nvPr/>
        </p:nvGrpSpPr>
        <p:grpSpPr>
          <a:xfrm>
            <a:off x="2445393" y="3094744"/>
            <a:ext cx="993594" cy="1675208"/>
            <a:chOff x="75383" y="3584849"/>
            <a:chExt cx="1324792" cy="2233611"/>
          </a:xfrm>
        </p:grpSpPr>
        <p:grpSp>
          <p:nvGrpSpPr>
            <p:cNvPr id="62" name="Group 3"/>
            <p:cNvGrpSpPr>
              <a:grpSpLocks/>
            </p:cNvGrpSpPr>
            <p:nvPr/>
          </p:nvGrpSpPr>
          <p:grpSpPr bwMode="auto">
            <a:xfrm>
              <a:off x="296514" y="3691332"/>
              <a:ext cx="877380" cy="723767"/>
              <a:chOff x="192" y="528"/>
              <a:chExt cx="1106" cy="777"/>
            </a:xfrm>
          </p:grpSpPr>
          <p:grpSp>
            <p:nvGrpSpPr>
              <p:cNvPr id="64" name="Group 4"/>
              <p:cNvGrpSpPr>
                <a:grpSpLocks/>
              </p:cNvGrpSpPr>
              <p:nvPr/>
            </p:nvGrpSpPr>
            <p:grpSpPr bwMode="auto">
              <a:xfrm>
                <a:off x="192" y="528"/>
                <a:ext cx="1106" cy="777"/>
                <a:chOff x="0" y="1097"/>
                <a:chExt cx="1106" cy="777"/>
              </a:xfrm>
            </p:grpSpPr>
            <p:grpSp>
              <p:nvGrpSpPr>
                <p:cNvPr id="68" name="Group 5"/>
                <p:cNvGrpSpPr>
                  <a:grpSpLocks/>
                </p:cNvGrpSpPr>
                <p:nvPr/>
              </p:nvGrpSpPr>
              <p:grpSpPr bwMode="auto">
                <a:xfrm>
                  <a:off x="0" y="1483"/>
                  <a:ext cx="716" cy="391"/>
                  <a:chOff x="0" y="1483"/>
                  <a:chExt cx="716" cy="391"/>
                </a:xfrm>
              </p:grpSpPr>
              <p:sp>
                <p:nvSpPr>
                  <p:cNvPr id="109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270" y="1714"/>
                    <a:ext cx="1" cy="8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10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410" y="1766"/>
                    <a:ext cx="0" cy="10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11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714" y="1687"/>
                    <a:ext cx="0" cy="129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12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679" y="1721"/>
                    <a:ext cx="0" cy="1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13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588" y="1534"/>
                    <a:ext cx="0" cy="7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14" name="Freeform 11"/>
                  <p:cNvSpPr>
                    <a:spLocks/>
                  </p:cNvSpPr>
                  <p:nvPr/>
                </p:nvSpPr>
                <p:spPr bwMode="auto">
                  <a:xfrm>
                    <a:off x="6" y="1506"/>
                    <a:ext cx="3" cy="141"/>
                  </a:xfrm>
                  <a:custGeom>
                    <a:avLst/>
                    <a:gdLst>
                      <a:gd name="T0" fmla="*/ 0 w 3"/>
                      <a:gd name="T1" fmla="*/ 0 h 141"/>
                      <a:gd name="T2" fmla="*/ 0 w 3"/>
                      <a:gd name="T3" fmla="*/ 137 h 141"/>
                      <a:gd name="T4" fmla="*/ 2 w 3"/>
                      <a:gd name="T5" fmla="*/ 140 h 141"/>
                      <a:gd name="T6" fmla="*/ 0 60000 65536"/>
                      <a:gd name="T7" fmla="*/ 0 60000 65536"/>
                      <a:gd name="T8" fmla="*/ 0 60000 65536"/>
                      <a:gd name="T9" fmla="*/ 0 w 3"/>
                      <a:gd name="T10" fmla="*/ 0 h 141"/>
                      <a:gd name="T11" fmla="*/ 3 w 3"/>
                      <a:gd name="T12" fmla="*/ 141 h 14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" h="141">
                        <a:moveTo>
                          <a:pt x="0" y="0"/>
                        </a:moveTo>
                        <a:lnTo>
                          <a:pt x="0" y="137"/>
                        </a:lnTo>
                        <a:lnTo>
                          <a:pt x="2" y="14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115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0" y="1665"/>
                    <a:ext cx="0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16" name="Freeform 13"/>
                  <p:cNvSpPr>
                    <a:spLocks/>
                  </p:cNvSpPr>
                  <p:nvPr/>
                </p:nvSpPr>
                <p:spPr bwMode="auto">
                  <a:xfrm>
                    <a:off x="265" y="1706"/>
                    <a:ext cx="351" cy="115"/>
                  </a:xfrm>
                  <a:custGeom>
                    <a:avLst/>
                    <a:gdLst>
                      <a:gd name="T0" fmla="*/ 0 w 351"/>
                      <a:gd name="T1" fmla="*/ 94 h 115"/>
                      <a:gd name="T2" fmla="*/ 138 w 351"/>
                      <a:gd name="T3" fmla="*/ 0 h 115"/>
                      <a:gd name="T4" fmla="*/ 350 w 351"/>
                      <a:gd name="T5" fmla="*/ 67 h 115"/>
                      <a:gd name="T6" fmla="*/ 304 w 351"/>
                      <a:gd name="T7" fmla="*/ 105 h 115"/>
                      <a:gd name="T8" fmla="*/ 144 w 351"/>
                      <a:gd name="T9" fmla="*/ 52 h 115"/>
                      <a:gd name="T10" fmla="*/ 62 w 351"/>
                      <a:gd name="T11" fmla="*/ 114 h 115"/>
                      <a:gd name="T12" fmla="*/ 0 w 351"/>
                      <a:gd name="T13" fmla="*/ 94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51"/>
                      <a:gd name="T22" fmla="*/ 0 h 115"/>
                      <a:gd name="T23" fmla="*/ 351 w 351"/>
                      <a:gd name="T24" fmla="*/ 115 h 115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51" h="115">
                        <a:moveTo>
                          <a:pt x="0" y="94"/>
                        </a:moveTo>
                        <a:lnTo>
                          <a:pt x="138" y="0"/>
                        </a:lnTo>
                        <a:lnTo>
                          <a:pt x="350" y="67"/>
                        </a:lnTo>
                        <a:lnTo>
                          <a:pt x="304" y="105"/>
                        </a:lnTo>
                        <a:lnTo>
                          <a:pt x="144" y="52"/>
                        </a:lnTo>
                        <a:lnTo>
                          <a:pt x="62" y="114"/>
                        </a:lnTo>
                        <a:lnTo>
                          <a:pt x="0" y="94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117" name="Freeform 14"/>
                  <p:cNvSpPr>
                    <a:spLocks/>
                  </p:cNvSpPr>
                  <p:nvPr/>
                </p:nvSpPr>
                <p:spPr bwMode="auto">
                  <a:xfrm>
                    <a:off x="4" y="1483"/>
                    <a:ext cx="712" cy="234"/>
                  </a:xfrm>
                  <a:custGeom>
                    <a:avLst/>
                    <a:gdLst>
                      <a:gd name="T0" fmla="*/ 672 w 712"/>
                      <a:gd name="T1" fmla="*/ 233 h 234"/>
                      <a:gd name="T2" fmla="*/ 711 w 712"/>
                      <a:gd name="T3" fmla="*/ 198 h 234"/>
                      <a:gd name="T4" fmla="*/ 457 w 712"/>
                      <a:gd name="T5" fmla="*/ 124 h 234"/>
                      <a:gd name="T6" fmla="*/ 584 w 712"/>
                      <a:gd name="T7" fmla="*/ 45 h 234"/>
                      <a:gd name="T8" fmla="*/ 539 w 712"/>
                      <a:gd name="T9" fmla="*/ 34 h 234"/>
                      <a:gd name="T10" fmla="*/ 410 w 712"/>
                      <a:gd name="T11" fmla="*/ 111 h 234"/>
                      <a:gd name="T12" fmla="*/ 47 w 712"/>
                      <a:gd name="T13" fmla="*/ 0 h 234"/>
                      <a:gd name="T14" fmla="*/ 0 w 712"/>
                      <a:gd name="T15" fmla="*/ 23 h 234"/>
                      <a:gd name="T16" fmla="*/ 672 w 712"/>
                      <a:gd name="T17" fmla="*/ 233 h 23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712"/>
                      <a:gd name="T28" fmla="*/ 0 h 234"/>
                      <a:gd name="T29" fmla="*/ 712 w 712"/>
                      <a:gd name="T30" fmla="*/ 234 h 234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712" h="234">
                        <a:moveTo>
                          <a:pt x="672" y="233"/>
                        </a:moveTo>
                        <a:lnTo>
                          <a:pt x="711" y="198"/>
                        </a:lnTo>
                        <a:lnTo>
                          <a:pt x="457" y="124"/>
                        </a:lnTo>
                        <a:lnTo>
                          <a:pt x="584" y="45"/>
                        </a:lnTo>
                        <a:lnTo>
                          <a:pt x="539" y="34"/>
                        </a:lnTo>
                        <a:lnTo>
                          <a:pt x="410" y="111"/>
                        </a:lnTo>
                        <a:lnTo>
                          <a:pt x="47" y="0"/>
                        </a:lnTo>
                        <a:lnTo>
                          <a:pt x="0" y="23"/>
                        </a:lnTo>
                        <a:lnTo>
                          <a:pt x="672" y="233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118" name="Freeform 15"/>
                  <p:cNvSpPr>
                    <a:spLocks/>
                  </p:cNvSpPr>
                  <p:nvPr/>
                </p:nvSpPr>
                <p:spPr bwMode="auto">
                  <a:xfrm>
                    <a:off x="0" y="1636"/>
                    <a:ext cx="271" cy="199"/>
                  </a:xfrm>
                  <a:custGeom>
                    <a:avLst/>
                    <a:gdLst>
                      <a:gd name="T0" fmla="*/ 43 w 271"/>
                      <a:gd name="T1" fmla="*/ 0 h 199"/>
                      <a:gd name="T2" fmla="*/ 270 w 271"/>
                      <a:gd name="T3" fmla="*/ 71 h 199"/>
                      <a:gd name="T4" fmla="*/ 96 w 271"/>
                      <a:gd name="T5" fmla="*/ 198 h 199"/>
                      <a:gd name="T6" fmla="*/ 45 w 271"/>
                      <a:gd name="T7" fmla="*/ 182 h 199"/>
                      <a:gd name="T8" fmla="*/ 184 w 271"/>
                      <a:gd name="T9" fmla="*/ 82 h 199"/>
                      <a:gd name="T10" fmla="*/ 0 w 271"/>
                      <a:gd name="T11" fmla="*/ 23 h 199"/>
                      <a:gd name="T12" fmla="*/ 43 w 271"/>
                      <a:gd name="T13" fmla="*/ 0 h 19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71"/>
                      <a:gd name="T22" fmla="*/ 0 h 199"/>
                      <a:gd name="T23" fmla="*/ 271 w 271"/>
                      <a:gd name="T24" fmla="*/ 199 h 199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71" h="199">
                        <a:moveTo>
                          <a:pt x="43" y="0"/>
                        </a:moveTo>
                        <a:lnTo>
                          <a:pt x="270" y="71"/>
                        </a:lnTo>
                        <a:lnTo>
                          <a:pt x="96" y="198"/>
                        </a:lnTo>
                        <a:lnTo>
                          <a:pt x="45" y="182"/>
                        </a:lnTo>
                        <a:lnTo>
                          <a:pt x="184" y="82"/>
                        </a:lnTo>
                        <a:lnTo>
                          <a:pt x="0" y="23"/>
                        </a:lnTo>
                        <a:lnTo>
                          <a:pt x="43" y="0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grpSp>
              <p:nvGrpSpPr>
                <p:cNvPr id="69" name="Group 16"/>
                <p:cNvGrpSpPr>
                  <a:grpSpLocks/>
                </p:cNvGrpSpPr>
                <p:nvPr/>
              </p:nvGrpSpPr>
              <p:grpSpPr bwMode="auto">
                <a:xfrm>
                  <a:off x="744" y="1279"/>
                  <a:ext cx="362" cy="525"/>
                  <a:chOff x="744" y="1279"/>
                  <a:chExt cx="362" cy="525"/>
                </a:xfrm>
              </p:grpSpPr>
              <p:sp>
                <p:nvSpPr>
                  <p:cNvPr id="103" name="Freeform 17"/>
                  <p:cNvSpPr>
                    <a:spLocks/>
                  </p:cNvSpPr>
                  <p:nvPr/>
                </p:nvSpPr>
                <p:spPr bwMode="auto">
                  <a:xfrm>
                    <a:off x="803" y="1301"/>
                    <a:ext cx="58" cy="147"/>
                  </a:xfrm>
                  <a:custGeom>
                    <a:avLst/>
                    <a:gdLst>
                      <a:gd name="T0" fmla="*/ 0 w 58"/>
                      <a:gd name="T1" fmla="*/ 0 h 147"/>
                      <a:gd name="T2" fmla="*/ 0 w 58"/>
                      <a:gd name="T3" fmla="*/ 134 h 147"/>
                      <a:gd name="T4" fmla="*/ 57 w 58"/>
                      <a:gd name="T5" fmla="*/ 146 h 147"/>
                      <a:gd name="T6" fmla="*/ 0 60000 65536"/>
                      <a:gd name="T7" fmla="*/ 0 60000 65536"/>
                      <a:gd name="T8" fmla="*/ 0 60000 65536"/>
                      <a:gd name="T9" fmla="*/ 0 w 58"/>
                      <a:gd name="T10" fmla="*/ 0 h 147"/>
                      <a:gd name="T11" fmla="*/ 58 w 58"/>
                      <a:gd name="T12" fmla="*/ 147 h 14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8" h="147">
                        <a:moveTo>
                          <a:pt x="0" y="0"/>
                        </a:moveTo>
                        <a:lnTo>
                          <a:pt x="0" y="134"/>
                        </a:lnTo>
                        <a:lnTo>
                          <a:pt x="57" y="146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104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860" y="1443"/>
                    <a:ext cx="0" cy="1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05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744" y="1570"/>
                    <a:ext cx="0" cy="11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06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028" y="1347"/>
                    <a:ext cx="0" cy="8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07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1068" y="1452"/>
                    <a:ext cx="0" cy="11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08" name="Freeform 22"/>
                  <p:cNvSpPr>
                    <a:spLocks/>
                  </p:cNvSpPr>
                  <p:nvPr/>
                </p:nvSpPr>
                <p:spPr bwMode="auto">
                  <a:xfrm>
                    <a:off x="744" y="1279"/>
                    <a:ext cx="362" cy="525"/>
                  </a:xfrm>
                  <a:custGeom>
                    <a:avLst/>
                    <a:gdLst>
                      <a:gd name="T0" fmla="*/ 361 w 362"/>
                      <a:gd name="T1" fmla="*/ 50 h 525"/>
                      <a:gd name="T2" fmla="*/ 88 w 362"/>
                      <a:gd name="T3" fmla="*/ 0 h 525"/>
                      <a:gd name="T4" fmla="*/ 57 w 362"/>
                      <a:gd name="T5" fmla="*/ 19 h 525"/>
                      <a:gd name="T6" fmla="*/ 246 w 362"/>
                      <a:gd name="T7" fmla="*/ 53 h 525"/>
                      <a:gd name="T8" fmla="*/ 115 w 362"/>
                      <a:gd name="T9" fmla="*/ 159 h 525"/>
                      <a:gd name="T10" fmla="*/ 254 w 362"/>
                      <a:gd name="T11" fmla="*/ 188 h 525"/>
                      <a:gd name="T12" fmla="*/ 158 w 362"/>
                      <a:gd name="T13" fmla="*/ 289 h 525"/>
                      <a:gd name="T14" fmla="*/ 33 w 362"/>
                      <a:gd name="T15" fmla="*/ 254 h 525"/>
                      <a:gd name="T16" fmla="*/ 0 w 362"/>
                      <a:gd name="T17" fmla="*/ 283 h 525"/>
                      <a:gd name="T18" fmla="*/ 277 w 362"/>
                      <a:gd name="T19" fmla="*/ 363 h 525"/>
                      <a:gd name="T20" fmla="*/ 177 w 362"/>
                      <a:gd name="T21" fmla="*/ 509 h 525"/>
                      <a:gd name="T22" fmla="*/ 224 w 362"/>
                      <a:gd name="T23" fmla="*/ 524 h 525"/>
                      <a:gd name="T24" fmla="*/ 338 w 362"/>
                      <a:gd name="T25" fmla="*/ 342 h 525"/>
                      <a:gd name="T26" fmla="*/ 203 w 362"/>
                      <a:gd name="T27" fmla="*/ 304 h 525"/>
                      <a:gd name="T28" fmla="*/ 324 w 362"/>
                      <a:gd name="T29" fmla="*/ 167 h 525"/>
                      <a:gd name="T30" fmla="*/ 193 w 362"/>
                      <a:gd name="T31" fmla="*/ 138 h 525"/>
                      <a:gd name="T32" fmla="*/ 283 w 362"/>
                      <a:gd name="T33" fmla="*/ 61 h 525"/>
                      <a:gd name="T34" fmla="*/ 332 w 362"/>
                      <a:gd name="T35" fmla="*/ 72 h 525"/>
                      <a:gd name="T36" fmla="*/ 361 w 362"/>
                      <a:gd name="T37" fmla="*/ 50 h 525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62"/>
                      <a:gd name="T58" fmla="*/ 0 h 525"/>
                      <a:gd name="T59" fmla="*/ 362 w 362"/>
                      <a:gd name="T60" fmla="*/ 525 h 525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62" h="525">
                        <a:moveTo>
                          <a:pt x="361" y="50"/>
                        </a:moveTo>
                        <a:lnTo>
                          <a:pt x="88" y="0"/>
                        </a:lnTo>
                        <a:lnTo>
                          <a:pt x="57" y="19"/>
                        </a:lnTo>
                        <a:lnTo>
                          <a:pt x="246" y="53"/>
                        </a:lnTo>
                        <a:lnTo>
                          <a:pt x="115" y="159"/>
                        </a:lnTo>
                        <a:lnTo>
                          <a:pt x="254" y="188"/>
                        </a:lnTo>
                        <a:lnTo>
                          <a:pt x="158" y="289"/>
                        </a:lnTo>
                        <a:lnTo>
                          <a:pt x="33" y="254"/>
                        </a:lnTo>
                        <a:lnTo>
                          <a:pt x="0" y="283"/>
                        </a:lnTo>
                        <a:lnTo>
                          <a:pt x="277" y="363"/>
                        </a:lnTo>
                        <a:lnTo>
                          <a:pt x="177" y="509"/>
                        </a:lnTo>
                        <a:lnTo>
                          <a:pt x="224" y="524"/>
                        </a:lnTo>
                        <a:lnTo>
                          <a:pt x="338" y="342"/>
                        </a:lnTo>
                        <a:lnTo>
                          <a:pt x="203" y="304"/>
                        </a:lnTo>
                        <a:lnTo>
                          <a:pt x="324" y="167"/>
                        </a:lnTo>
                        <a:lnTo>
                          <a:pt x="193" y="138"/>
                        </a:lnTo>
                        <a:lnTo>
                          <a:pt x="283" y="61"/>
                        </a:lnTo>
                        <a:lnTo>
                          <a:pt x="332" y="72"/>
                        </a:lnTo>
                        <a:lnTo>
                          <a:pt x="361" y="50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grpSp>
              <p:nvGrpSpPr>
                <p:cNvPr id="70" name="Group 23"/>
                <p:cNvGrpSpPr>
                  <a:grpSpLocks/>
                </p:cNvGrpSpPr>
                <p:nvPr/>
              </p:nvGrpSpPr>
              <p:grpSpPr bwMode="auto">
                <a:xfrm>
                  <a:off x="709" y="1108"/>
                  <a:ext cx="389" cy="190"/>
                  <a:chOff x="709" y="1108"/>
                  <a:chExt cx="389" cy="190"/>
                </a:xfrm>
              </p:grpSpPr>
              <p:sp>
                <p:nvSpPr>
                  <p:cNvPr id="100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17" y="1136"/>
                    <a:ext cx="0" cy="4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0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793" y="1176"/>
                    <a:ext cx="1" cy="12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102" name="Freeform 26"/>
                  <p:cNvSpPr>
                    <a:spLocks/>
                  </p:cNvSpPr>
                  <p:nvPr/>
                </p:nvSpPr>
                <p:spPr bwMode="auto">
                  <a:xfrm>
                    <a:off x="709" y="1108"/>
                    <a:ext cx="389" cy="106"/>
                  </a:xfrm>
                  <a:custGeom>
                    <a:avLst/>
                    <a:gdLst>
                      <a:gd name="T0" fmla="*/ 0 w 389"/>
                      <a:gd name="T1" fmla="*/ 7 h 106"/>
                      <a:gd name="T2" fmla="*/ 155 w 389"/>
                      <a:gd name="T3" fmla="*/ 29 h 106"/>
                      <a:gd name="T4" fmla="*/ 86 w 389"/>
                      <a:gd name="T5" fmla="*/ 63 h 106"/>
                      <a:gd name="T6" fmla="*/ 361 w 389"/>
                      <a:gd name="T7" fmla="*/ 105 h 106"/>
                      <a:gd name="T8" fmla="*/ 388 w 389"/>
                      <a:gd name="T9" fmla="*/ 87 h 106"/>
                      <a:gd name="T10" fmla="*/ 146 w 389"/>
                      <a:gd name="T11" fmla="*/ 52 h 106"/>
                      <a:gd name="T12" fmla="*/ 208 w 389"/>
                      <a:gd name="T13" fmla="*/ 21 h 106"/>
                      <a:gd name="T14" fmla="*/ 43 w 389"/>
                      <a:gd name="T15" fmla="*/ 0 h 106"/>
                      <a:gd name="T16" fmla="*/ 0 w 389"/>
                      <a:gd name="T17" fmla="*/ 7 h 10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389"/>
                      <a:gd name="T28" fmla="*/ 0 h 106"/>
                      <a:gd name="T29" fmla="*/ 389 w 389"/>
                      <a:gd name="T30" fmla="*/ 106 h 10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389" h="106">
                        <a:moveTo>
                          <a:pt x="0" y="7"/>
                        </a:moveTo>
                        <a:lnTo>
                          <a:pt x="155" y="29"/>
                        </a:lnTo>
                        <a:lnTo>
                          <a:pt x="86" y="63"/>
                        </a:lnTo>
                        <a:lnTo>
                          <a:pt x="361" y="105"/>
                        </a:lnTo>
                        <a:lnTo>
                          <a:pt x="388" y="87"/>
                        </a:lnTo>
                        <a:lnTo>
                          <a:pt x="146" y="52"/>
                        </a:lnTo>
                        <a:lnTo>
                          <a:pt x="208" y="21"/>
                        </a:lnTo>
                        <a:lnTo>
                          <a:pt x="43" y="0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grpSp>
              <p:nvGrpSpPr>
                <p:cNvPr id="71" name="Group 27"/>
                <p:cNvGrpSpPr>
                  <a:grpSpLocks/>
                </p:cNvGrpSpPr>
                <p:nvPr/>
              </p:nvGrpSpPr>
              <p:grpSpPr bwMode="auto">
                <a:xfrm>
                  <a:off x="45" y="1097"/>
                  <a:ext cx="700" cy="430"/>
                  <a:chOff x="45" y="1097"/>
                  <a:chExt cx="700" cy="430"/>
                </a:xfrm>
              </p:grpSpPr>
              <p:grpSp>
                <p:nvGrpSpPr>
                  <p:cNvPr id="72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45" y="1097"/>
                    <a:ext cx="700" cy="430"/>
                    <a:chOff x="45" y="1097"/>
                    <a:chExt cx="700" cy="430"/>
                  </a:xfrm>
                </p:grpSpPr>
                <p:sp>
                  <p:nvSpPr>
                    <p:cNvPr id="74" name="Line 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5" y="1351"/>
                      <a:ext cx="0" cy="3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75" name="Line 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2" y="1335"/>
                      <a:ext cx="0" cy="2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76" name="Line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0" y="1285"/>
                      <a:ext cx="0" cy="3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pt-BR"/>
                    </a:p>
                  </p:txBody>
                </p:sp>
                <p:grpSp>
                  <p:nvGrpSpPr>
                    <p:cNvPr id="77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" y="1097"/>
                      <a:ext cx="700" cy="430"/>
                      <a:chOff x="45" y="1097"/>
                      <a:chExt cx="700" cy="430"/>
                    </a:xfrm>
                  </p:grpSpPr>
                  <p:grpSp>
                    <p:nvGrpSpPr>
                      <p:cNvPr id="78" name="Group 3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5" y="1097"/>
                        <a:ext cx="700" cy="430"/>
                        <a:chOff x="45" y="1097"/>
                        <a:chExt cx="700" cy="430"/>
                      </a:xfrm>
                    </p:grpSpPr>
                    <p:grpSp>
                      <p:nvGrpSpPr>
                        <p:cNvPr id="80" name="Group 3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9" y="1113"/>
                          <a:ext cx="696" cy="414"/>
                          <a:chOff x="49" y="1113"/>
                          <a:chExt cx="696" cy="414"/>
                        </a:xfrm>
                      </p:grpSpPr>
                      <p:sp>
                        <p:nvSpPr>
                          <p:cNvPr id="82" name="Freeform 35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52" y="1225"/>
                            <a:ext cx="393" cy="269"/>
                          </a:xfrm>
                          <a:custGeom>
                            <a:avLst/>
                            <a:gdLst>
                              <a:gd name="T0" fmla="*/ 0 w 393"/>
                              <a:gd name="T1" fmla="*/ 262 h 269"/>
                              <a:gd name="T2" fmla="*/ 65 w 393"/>
                              <a:gd name="T3" fmla="*/ 226 h 269"/>
                              <a:gd name="T4" fmla="*/ 190 w 393"/>
                              <a:gd name="T5" fmla="*/ 268 h 269"/>
                              <a:gd name="T6" fmla="*/ 392 w 393"/>
                              <a:gd name="T7" fmla="*/ 134 h 269"/>
                              <a:gd name="T8" fmla="*/ 392 w 393"/>
                              <a:gd name="T9" fmla="*/ 0 h 269"/>
                              <a:gd name="T10" fmla="*/ 0 60000 65536"/>
                              <a:gd name="T11" fmla="*/ 0 60000 65536"/>
                              <a:gd name="T12" fmla="*/ 0 60000 65536"/>
                              <a:gd name="T13" fmla="*/ 0 60000 65536"/>
                              <a:gd name="T14" fmla="*/ 0 60000 65536"/>
                              <a:gd name="T15" fmla="*/ 0 w 393"/>
                              <a:gd name="T16" fmla="*/ 0 h 269"/>
                              <a:gd name="T17" fmla="*/ 393 w 393"/>
                              <a:gd name="T18" fmla="*/ 269 h 269"/>
                            </a:gdLst>
                            <a:ahLst/>
                            <a:cxnLst>
                              <a:cxn ang="T10">
                                <a:pos x="T0" y="T1"/>
                              </a:cxn>
                              <a:cxn ang="T11">
                                <a:pos x="T2" y="T3"/>
                              </a:cxn>
                              <a:cxn ang="T12">
                                <a:pos x="T4" y="T5"/>
                              </a:cxn>
                              <a:cxn ang="T13">
                                <a:pos x="T6" y="T7"/>
                              </a:cxn>
                              <a:cxn ang="T14">
                                <a:pos x="T8" y="T9"/>
                              </a:cxn>
                            </a:cxnLst>
                            <a:rect l="T15" t="T16" r="T17" b="T18"/>
                            <a:pathLst>
                              <a:path w="393" h="269">
                                <a:moveTo>
                                  <a:pt x="0" y="262"/>
                                </a:moveTo>
                                <a:lnTo>
                                  <a:pt x="65" y="226"/>
                                </a:lnTo>
                                <a:lnTo>
                                  <a:pt x="190" y="268"/>
                                </a:lnTo>
                                <a:lnTo>
                                  <a:pt x="392" y="134"/>
                                </a:lnTo>
                                <a:lnTo>
                                  <a:pt x="392" y="0"/>
                                </a:lnTo>
                              </a:path>
                            </a:pathLst>
                          </a:custGeom>
                          <a:noFill/>
                          <a:ln w="12700" cap="rnd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83" name="Line 3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416" y="1308"/>
                            <a:ext cx="0" cy="144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84" name="Line 3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38" y="1341"/>
                            <a:ext cx="1" cy="151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85" name="Line 3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303" y="1181"/>
                            <a:ext cx="1" cy="127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86" name="Line 3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62" y="1378"/>
                            <a:ext cx="0" cy="149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87" name="Line 4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351" y="1375"/>
                            <a:ext cx="0" cy="146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88" name="Line 4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57" y="1394"/>
                            <a:ext cx="1" cy="108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89" name="Line 4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49" y="1316"/>
                            <a:ext cx="0" cy="10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90" name="Line 4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727" y="1170"/>
                            <a:ext cx="1" cy="5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91" name="Line 4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72" y="1241"/>
                            <a:ext cx="1" cy="9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92" name="Line 4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23" y="1147"/>
                            <a:ext cx="0" cy="59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93" name="Line 4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95" y="1220"/>
                            <a:ext cx="1" cy="68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94" name="Line 4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471" y="1242"/>
                            <a:ext cx="1" cy="49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95" name="Line 4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33" y="1212"/>
                            <a:ext cx="0" cy="96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96" name="Line 4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65" y="1197"/>
                            <a:ext cx="1" cy="9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97" name="Line 5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613" y="1157"/>
                            <a:ext cx="0" cy="4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98" name="Line 5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690" y="1128"/>
                            <a:ext cx="0" cy="37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99" name="Line 5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88" y="1113"/>
                            <a:ext cx="0" cy="36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pt-BR"/>
                          </a:p>
                        </p:txBody>
                      </p:sp>
                    </p:grpSp>
                    <p:sp>
                      <p:nvSpPr>
                        <p:cNvPr id="81" name="Freeform 5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" y="1097"/>
                          <a:ext cx="645" cy="249"/>
                        </a:xfrm>
                        <a:custGeom>
                          <a:avLst/>
                          <a:gdLst>
                            <a:gd name="T0" fmla="*/ 168 w 645"/>
                            <a:gd name="T1" fmla="*/ 232 h 249"/>
                            <a:gd name="T2" fmla="*/ 129 w 645"/>
                            <a:gd name="T3" fmla="*/ 248 h 249"/>
                            <a:gd name="T4" fmla="*/ 0 w 645"/>
                            <a:gd name="T5" fmla="*/ 211 h 249"/>
                            <a:gd name="T6" fmla="*/ 168 w 645"/>
                            <a:gd name="T7" fmla="*/ 148 h 249"/>
                            <a:gd name="T8" fmla="*/ 51 w 645"/>
                            <a:gd name="T9" fmla="*/ 117 h 249"/>
                            <a:gd name="T10" fmla="*/ 229 w 645"/>
                            <a:gd name="T11" fmla="*/ 67 h 249"/>
                            <a:gd name="T12" fmla="*/ 78 w 645"/>
                            <a:gd name="T13" fmla="*/ 44 h 249"/>
                            <a:gd name="T14" fmla="*/ 242 w 645"/>
                            <a:gd name="T15" fmla="*/ 0 h 249"/>
                            <a:gd name="T16" fmla="*/ 562 w 645"/>
                            <a:gd name="T17" fmla="*/ 38 h 249"/>
                            <a:gd name="T18" fmla="*/ 604 w 645"/>
                            <a:gd name="T19" fmla="*/ 24 h 249"/>
                            <a:gd name="T20" fmla="*/ 644 w 645"/>
                            <a:gd name="T21" fmla="*/ 26 h 249"/>
                            <a:gd name="T22" fmla="*/ 567 w 645"/>
                            <a:gd name="T23" fmla="*/ 56 h 249"/>
                            <a:gd name="T24" fmla="*/ 241 w 645"/>
                            <a:gd name="T25" fmla="*/ 12 h 249"/>
                            <a:gd name="T26" fmla="*/ 137 w 645"/>
                            <a:gd name="T27" fmla="*/ 40 h 249"/>
                            <a:gd name="T28" fmla="*/ 519 w 645"/>
                            <a:gd name="T29" fmla="*/ 95 h 249"/>
                            <a:gd name="T30" fmla="*/ 488 w 645"/>
                            <a:gd name="T31" fmla="*/ 111 h 249"/>
                            <a:gd name="T32" fmla="*/ 261 w 645"/>
                            <a:gd name="T33" fmla="*/ 74 h 249"/>
                            <a:gd name="T34" fmla="*/ 126 w 645"/>
                            <a:gd name="T35" fmla="*/ 114 h 249"/>
                            <a:gd name="T36" fmla="*/ 228 w 645"/>
                            <a:gd name="T37" fmla="*/ 139 h 249"/>
                            <a:gd name="T38" fmla="*/ 55 w 645"/>
                            <a:gd name="T39" fmla="*/ 206 h 249"/>
                            <a:gd name="T40" fmla="*/ 168 w 645"/>
                            <a:gd name="T41" fmla="*/ 232 h 249"/>
                            <a:gd name="T42" fmla="*/ 0 60000 65536"/>
                            <a:gd name="T43" fmla="*/ 0 60000 65536"/>
                            <a:gd name="T44" fmla="*/ 0 60000 65536"/>
                            <a:gd name="T45" fmla="*/ 0 60000 65536"/>
                            <a:gd name="T46" fmla="*/ 0 60000 65536"/>
                            <a:gd name="T47" fmla="*/ 0 60000 65536"/>
                            <a:gd name="T48" fmla="*/ 0 60000 65536"/>
                            <a:gd name="T49" fmla="*/ 0 60000 6553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w 645"/>
                            <a:gd name="T64" fmla="*/ 0 h 249"/>
                            <a:gd name="T65" fmla="*/ 645 w 645"/>
                            <a:gd name="T66" fmla="*/ 249 h 249"/>
                          </a:gdLst>
                          <a:ahLst/>
                          <a:cxnLst>
                            <a:cxn ang="T42">
                              <a:pos x="T0" y="T1"/>
                            </a:cxn>
                            <a:cxn ang="T43">
                              <a:pos x="T2" y="T3"/>
                            </a:cxn>
                            <a:cxn ang="T44">
                              <a:pos x="T4" y="T5"/>
                            </a:cxn>
                            <a:cxn ang="T45">
                              <a:pos x="T6" y="T7"/>
                            </a:cxn>
                            <a:cxn ang="T46">
                              <a:pos x="T8" y="T9"/>
                            </a:cxn>
                            <a:cxn ang="T47">
                              <a:pos x="T10" y="T11"/>
                            </a:cxn>
                            <a:cxn ang="T48">
                              <a:pos x="T12" y="T13"/>
                            </a:cxn>
                            <a:cxn ang="T49">
                              <a:pos x="T14" y="T15"/>
                            </a:cxn>
                            <a:cxn ang="T50">
                              <a:pos x="T16" y="T17"/>
                            </a:cxn>
                            <a:cxn ang="T51">
                              <a:pos x="T18" y="T19"/>
                            </a:cxn>
                            <a:cxn ang="T52">
                              <a:pos x="T20" y="T21"/>
                            </a:cxn>
                            <a:cxn ang="T53">
                              <a:pos x="T22" y="T23"/>
                            </a:cxn>
                            <a:cxn ang="T54">
                              <a:pos x="T24" y="T25"/>
                            </a:cxn>
                            <a:cxn ang="T55">
                              <a:pos x="T26" y="T27"/>
                            </a:cxn>
                            <a:cxn ang="T56">
                              <a:pos x="T28" y="T29"/>
                            </a:cxn>
                            <a:cxn ang="T57">
                              <a:pos x="T30" y="T31"/>
                            </a:cxn>
                            <a:cxn ang="T58">
                              <a:pos x="T32" y="T33"/>
                            </a:cxn>
                            <a:cxn ang="T59">
                              <a:pos x="T34" y="T35"/>
                            </a:cxn>
                            <a:cxn ang="T60">
                              <a:pos x="T36" y="T37"/>
                            </a:cxn>
                            <a:cxn ang="T61">
                              <a:pos x="T38" y="T39"/>
                            </a:cxn>
                            <a:cxn ang="T62">
                              <a:pos x="T40" y="T41"/>
                            </a:cxn>
                          </a:cxnLst>
                          <a:rect l="T63" t="T64" r="T65" b="T66"/>
                          <a:pathLst>
                            <a:path w="645" h="249">
                              <a:moveTo>
                                <a:pt x="168" y="232"/>
                              </a:moveTo>
                              <a:lnTo>
                                <a:pt x="129" y="248"/>
                              </a:lnTo>
                              <a:lnTo>
                                <a:pt x="0" y="211"/>
                              </a:lnTo>
                              <a:lnTo>
                                <a:pt x="168" y="148"/>
                              </a:lnTo>
                              <a:lnTo>
                                <a:pt x="51" y="117"/>
                              </a:lnTo>
                              <a:lnTo>
                                <a:pt x="229" y="67"/>
                              </a:lnTo>
                              <a:lnTo>
                                <a:pt x="78" y="44"/>
                              </a:lnTo>
                              <a:lnTo>
                                <a:pt x="242" y="0"/>
                              </a:lnTo>
                              <a:lnTo>
                                <a:pt x="562" y="38"/>
                              </a:lnTo>
                              <a:lnTo>
                                <a:pt x="604" y="24"/>
                              </a:lnTo>
                              <a:lnTo>
                                <a:pt x="644" y="26"/>
                              </a:lnTo>
                              <a:lnTo>
                                <a:pt x="567" y="56"/>
                              </a:lnTo>
                              <a:lnTo>
                                <a:pt x="241" y="12"/>
                              </a:lnTo>
                              <a:lnTo>
                                <a:pt x="137" y="40"/>
                              </a:lnTo>
                              <a:lnTo>
                                <a:pt x="519" y="95"/>
                              </a:lnTo>
                              <a:lnTo>
                                <a:pt x="488" y="111"/>
                              </a:lnTo>
                              <a:lnTo>
                                <a:pt x="261" y="74"/>
                              </a:lnTo>
                              <a:lnTo>
                                <a:pt x="126" y="114"/>
                              </a:lnTo>
                              <a:lnTo>
                                <a:pt x="228" y="139"/>
                              </a:lnTo>
                              <a:lnTo>
                                <a:pt x="55" y="206"/>
                              </a:lnTo>
                              <a:lnTo>
                                <a:pt x="168" y="232"/>
                              </a:lnTo>
                            </a:path>
                          </a:pathLst>
                        </a:custGeom>
                        <a:solidFill>
                          <a:srgbClr val="C0C0C0"/>
                        </a:solidFill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</p:grpSp>
                  <p:sp>
                    <p:nvSpPr>
                      <p:cNvPr id="79" name="Freeform 5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58" y="1161"/>
                        <a:ext cx="587" cy="241"/>
                      </a:xfrm>
                      <a:custGeom>
                        <a:avLst/>
                        <a:gdLst>
                          <a:gd name="T0" fmla="*/ 0 w 587"/>
                          <a:gd name="T1" fmla="*/ 227 h 241"/>
                          <a:gd name="T2" fmla="*/ 232 w 587"/>
                          <a:gd name="T3" fmla="*/ 129 h 241"/>
                          <a:gd name="T4" fmla="*/ 172 w 587"/>
                          <a:gd name="T5" fmla="*/ 118 h 241"/>
                          <a:gd name="T6" fmla="*/ 283 w 587"/>
                          <a:gd name="T7" fmla="*/ 71 h 241"/>
                          <a:gd name="T8" fmla="*/ 314 w 587"/>
                          <a:gd name="T9" fmla="*/ 76 h 241"/>
                          <a:gd name="T10" fmla="*/ 236 w 587"/>
                          <a:gd name="T11" fmla="*/ 111 h 241"/>
                          <a:gd name="T12" fmla="*/ 377 w 587"/>
                          <a:gd name="T13" fmla="*/ 148 h 241"/>
                          <a:gd name="T14" fmla="*/ 532 w 587"/>
                          <a:gd name="T15" fmla="*/ 69 h 241"/>
                          <a:gd name="T16" fmla="*/ 434 w 587"/>
                          <a:gd name="T17" fmla="*/ 52 h 241"/>
                          <a:gd name="T18" fmla="*/ 541 w 587"/>
                          <a:gd name="T19" fmla="*/ 0 h 241"/>
                          <a:gd name="T20" fmla="*/ 570 w 587"/>
                          <a:gd name="T21" fmla="*/ 3 h 241"/>
                          <a:gd name="T22" fmla="*/ 481 w 587"/>
                          <a:gd name="T23" fmla="*/ 48 h 241"/>
                          <a:gd name="T24" fmla="*/ 586 w 587"/>
                          <a:gd name="T25" fmla="*/ 66 h 241"/>
                          <a:gd name="T26" fmla="*/ 381 w 587"/>
                          <a:gd name="T27" fmla="*/ 177 h 241"/>
                          <a:gd name="T28" fmla="*/ 258 w 587"/>
                          <a:gd name="T29" fmla="*/ 143 h 241"/>
                          <a:gd name="T30" fmla="*/ 130 w 587"/>
                          <a:gd name="T31" fmla="*/ 195 h 241"/>
                          <a:gd name="T32" fmla="*/ 193 w 587"/>
                          <a:gd name="T33" fmla="*/ 208 h 241"/>
                          <a:gd name="T34" fmla="*/ 152 w 587"/>
                          <a:gd name="T35" fmla="*/ 224 h 241"/>
                          <a:gd name="T36" fmla="*/ 105 w 587"/>
                          <a:gd name="T37" fmla="*/ 211 h 241"/>
                          <a:gd name="T38" fmla="*/ 35 w 587"/>
                          <a:gd name="T39" fmla="*/ 240 h 241"/>
                          <a:gd name="T40" fmla="*/ 0 w 587"/>
                          <a:gd name="T41" fmla="*/ 227 h 241"/>
                          <a:gd name="T42" fmla="*/ 0 60000 65536"/>
                          <a:gd name="T43" fmla="*/ 0 60000 65536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w 587"/>
                          <a:gd name="T64" fmla="*/ 0 h 241"/>
                          <a:gd name="T65" fmla="*/ 587 w 587"/>
                          <a:gd name="T66" fmla="*/ 241 h 241"/>
                        </a:gdLst>
                        <a:ahLst/>
                        <a:cxnLst>
                          <a:cxn ang="T42">
                            <a:pos x="T0" y="T1"/>
                          </a:cxn>
                          <a:cxn ang="T43">
                            <a:pos x="T2" y="T3"/>
                          </a:cxn>
                          <a:cxn ang="T44">
                            <a:pos x="T4" y="T5"/>
                          </a:cxn>
                          <a:cxn ang="T45">
                            <a:pos x="T6" y="T7"/>
                          </a:cxn>
                          <a:cxn ang="T46">
                            <a:pos x="T8" y="T9"/>
                          </a:cxn>
                          <a:cxn ang="T47">
                            <a:pos x="T10" y="T11"/>
                          </a:cxn>
                          <a:cxn ang="T48">
                            <a:pos x="T12" y="T13"/>
                          </a:cxn>
                          <a:cxn ang="T49">
                            <a:pos x="T14" y="T15"/>
                          </a:cxn>
                          <a:cxn ang="T50">
                            <a:pos x="T16" y="T17"/>
                          </a:cxn>
                          <a:cxn ang="T51">
                            <a:pos x="T18" y="T19"/>
                          </a:cxn>
                          <a:cxn ang="T52">
                            <a:pos x="T20" y="T21"/>
                          </a:cxn>
                          <a:cxn ang="T53">
                            <a:pos x="T22" y="T23"/>
                          </a:cxn>
                          <a:cxn ang="T54">
                            <a:pos x="T24" y="T25"/>
                          </a:cxn>
                          <a:cxn ang="T55">
                            <a:pos x="T26" y="T27"/>
                          </a:cxn>
                          <a:cxn ang="T56">
                            <a:pos x="T28" y="T29"/>
                          </a:cxn>
                          <a:cxn ang="T57">
                            <a:pos x="T30" y="T31"/>
                          </a:cxn>
                          <a:cxn ang="T58">
                            <a:pos x="T32" y="T33"/>
                          </a:cxn>
                          <a:cxn ang="T59">
                            <a:pos x="T34" y="T35"/>
                          </a:cxn>
                          <a:cxn ang="T60">
                            <a:pos x="T36" y="T37"/>
                          </a:cxn>
                          <a:cxn ang="T61">
                            <a:pos x="T38" y="T39"/>
                          </a:cxn>
                          <a:cxn ang="T62">
                            <a:pos x="T40" y="T41"/>
                          </a:cxn>
                        </a:cxnLst>
                        <a:rect l="T63" t="T64" r="T65" b="T66"/>
                        <a:pathLst>
                          <a:path w="587" h="241">
                            <a:moveTo>
                              <a:pt x="0" y="227"/>
                            </a:moveTo>
                            <a:lnTo>
                              <a:pt x="232" y="129"/>
                            </a:lnTo>
                            <a:lnTo>
                              <a:pt x="172" y="118"/>
                            </a:lnTo>
                            <a:lnTo>
                              <a:pt x="283" y="71"/>
                            </a:lnTo>
                            <a:lnTo>
                              <a:pt x="314" y="76"/>
                            </a:lnTo>
                            <a:lnTo>
                              <a:pt x="236" y="111"/>
                            </a:lnTo>
                            <a:lnTo>
                              <a:pt x="377" y="148"/>
                            </a:lnTo>
                            <a:lnTo>
                              <a:pt x="532" y="69"/>
                            </a:lnTo>
                            <a:lnTo>
                              <a:pt x="434" y="52"/>
                            </a:lnTo>
                            <a:lnTo>
                              <a:pt x="541" y="0"/>
                            </a:lnTo>
                            <a:lnTo>
                              <a:pt x="570" y="3"/>
                            </a:lnTo>
                            <a:lnTo>
                              <a:pt x="481" y="48"/>
                            </a:lnTo>
                            <a:lnTo>
                              <a:pt x="586" y="66"/>
                            </a:lnTo>
                            <a:lnTo>
                              <a:pt x="381" y="177"/>
                            </a:lnTo>
                            <a:lnTo>
                              <a:pt x="258" y="143"/>
                            </a:lnTo>
                            <a:lnTo>
                              <a:pt x="130" y="195"/>
                            </a:lnTo>
                            <a:lnTo>
                              <a:pt x="193" y="208"/>
                            </a:lnTo>
                            <a:lnTo>
                              <a:pt x="152" y="224"/>
                            </a:lnTo>
                            <a:lnTo>
                              <a:pt x="105" y="211"/>
                            </a:lnTo>
                            <a:lnTo>
                              <a:pt x="35" y="240"/>
                            </a:lnTo>
                            <a:lnTo>
                              <a:pt x="0" y="227"/>
                            </a:lnTo>
                          </a:path>
                        </a:pathLst>
                      </a:custGeom>
                      <a:solidFill>
                        <a:srgbClr val="C0C0C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/>
                      <a:lstStyle/>
                      <a:p>
                        <a:endParaRPr lang="pt-BR"/>
                      </a:p>
                    </p:txBody>
                  </p:sp>
                </p:grpSp>
              </p:grpSp>
              <p:sp>
                <p:nvSpPr>
                  <p:cNvPr id="73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593" y="1215"/>
                    <a:ext cx="0" cy="6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</p:grpSp>
          </p:grpSp>
          <p:pic>
            <p:nvPicPr>
              <p:cNvPr id="65" name="Picture 56"/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" y="783"/>
                <a:ext cx="240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57"/>
              <p:cNvPicPr>
                <a:picLocks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" y="819"/>
                <a:ext cx="228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AutoShape 58"/>
              <p:cNvSpPr>
                <a:spLocks noChangeArrowheads="1"/>
              </p:cNvSpPr>
              <p:nvPr/>
            </p:nvSpPr>
            <p:spPr bwMode="auto">
              <a:xfrm>
                <a:off x="912" y="1056"/>
                <a:ext cx="192" cy="192"/>
              </a:xfrm>
              <a:prstGeom prst="can">
                <a:avLst>
                  <a:gd name="adj" fmla="val 25000"/>
                </a:avLst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pt-BR" altLang="pt-BR"/>
              </a:p>
            </p:txBody>
          </p:sp>
        </p:grpSp>
        <p:pic>
          <p:nvPicPr>
            <p:cNvPr id="233" name="Imagem 23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7665" y="4988914"/>
              <a:ext cx="622411" cy="504825"/>
            </a:xfrm>
            <a:prstGeom prst="rect">
              <a:avLst/>
            </a:prstGeom>
          </p:spPr>
        </p:pic>
        <p:sp>
          <p:nvSpPr>
            <p:cNvPr id="234" name="CaixaDeTexto 233"/>
            <p:cNvSpPr txBox="1"/>
            <p:nvPr/>
          </p:nvSpPr>
          <p:spPr>
            <a:xfrm>
              <a:off x="130160" y="5426247"/>
              <a:ext cx="11155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50" dirty="0"/>
                <a:t>Flat Files</a:t>
              </a:r>
            </a:p>
          </p:txBody>
        </p:sp>
        <p:sp>
          <p:nvSpPr>
            <p:cNvPr id="235" name="CaixaDeTexto 234"/>
            <p:cNvSpPr txBox="1"/>
            <p:nvPr/>
          </p:nvSpPr>
          <p:spPr>
            <a:xfrm>
              <a:off x="75383" y="4441629"/>
              <a:ext cx="12957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50" dirty="0"/>
                <a:t>Banco de Dados</a:t>
              </a:r>
            </a:p>
            <a:p>
              <a:pPr algn="ctr"/>
              <a:r>
                <a:rPr lang="pt-BR" sz="750" dirty="0"/>
                <a:t>Transacionais</a:t>
              </a:r>
            </a:p>
          </p:txBody>
        </p:sp>
        <p:sp>
          <p:nvSpPr>
            <p:cNvPr id="223" name="Retângulo 222">
              <a:extLst>
                <a:ext uri="{FF2B5EF4-FFF2-40B4-BE49-F238E27FC236}">
                  <a16:creationId xmlns:a16="http://schemas.microsoft.com/office/drawing/2014/main" id="{1EB7A440-92FD-4F60-86E1-4847C88DF499}"/>
                </a:ext>
              </a:extLst>
            </p:cNvPr>
            <p:cNvSpPr/>
            <p:nvPr/>
          </p:nvSpPr>
          <p:spPr>
            <a:xfrm>
              <a:off x="183514" y="3584849"/>
              <a:ext cx="1216661" cy="223361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0EBA4DFE-E633-4D29-9612-356FEBFCC076}"/>
              </a:ext>
            </a:extLst>
          </p:cNvPr>
          <p:cNvGrpSpPr/>
          <p:nvPr/>
        </p:nvGrpSpPr>
        <p:grpSpPr>
          <a:xfrm>
            <a:off x="2436533" y="868357"/>
            <a:ext cx="1095172" cy="666958"/>
            <a:chOff x="1066521" y="527219"/>
            <a:chExt cx="1460229" cy="889278"/>
          </a:xfrm>
        </p:grpSpPr>
        <p:sp>
          <p:nvSpPr>
            <p:cNvPr id="226" name="Oval 199">
              <a:extLst>
                <a:ext uri="{FF2B5EF4-FFF2-40B4-BE49-F238E27FC236}">
                  <a16:creationId xmlns:a16="http://schemas.microsoft.com/office/drawing/2014/main" id="{A6AD81D2-B355-4A08-A0EF-484CA3847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694" y="527219"/>
              <a:ext cx="381001" cy="3810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200" dirty="0">
                  <a:solidFill>
                    <a:schemeClr val="bg1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227" name="Text Box 200">
              <a:extLst>
                <a:ext uri="{FF2B5EF4-FFF2-40B4-BE49-F238E27FC236}">
                  <a16:creationId xmlns:a16="http://schemas.microsoft.com/office/drawing/2014/main" id="{D0AEA960-A668-4666-8F2A-F81FF6FA55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21" y="924054"/>
              <a:ext cx="1460229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Fontes de Dados 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“</a:t>
              </a:r>
              <a:r>
                <a:rPr lang="pt-BR" sz="900" dirty="0" err="1">
                  <a:latin typeface="Arial" charset="0"/>
                </a:rPr>
                <a:t>BigData</a:t>
              </a:r>
              <a:r>
                <a:rPr lang="pt-BR" sz="900" dirty="0">
                  <a:latin typeface="Arial" charset="0"/>
                </a:rPr>
                <a:t>”</a:t>
              </a:r>
              <a:endParaRPr lang="en-US" sz="900" dirty="0">
                <a:latin typeface="Arial" charset="0"/>
              </a:endParaRPr>
            </a:p>
          </p:txBody>
        </p:sp>
      </p:grpSp>
      <p:sp>
        <p:nvSpPr>
          <p:cNvPr id="259" name="Seta para a Direita 237">
            <a:extLst>
              <a:ext uri="{FF2B5EF4-FFF2-40B4-BE49-F238E27FC236}">
                <a16:creationId xmlns:a16="http://schemas.microsoft.com/office/drawing/2014/main" id="{080DF8BF-82F0-44A7-863D-7F3D97778127}"/>
              </a:ext>
            </a:extLst>
          </p:cNvPr>
          <p:cNvSpPr/>
          <p:nvPr/>
        </p:nvSpPr>
        <p:spPr>
          <a:xfrm flipV="1">
            <a:off x="5177434" y="2971076"/>
            <a:ext cx="1141186" cy="16047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Retângulo 266">
            <a:extLst>
              <a:ext uri="{FF2B5EF4-FFF2-40B4-BE49-F238E27FC236}">
                <a16:creationId xmlns:a16="http://schemas.microsoft.com/office/drawing/2014/main" id="{51DC9DBC-77F8-40AC-80C3-B94A38E8F628}"/>
              </a:ext>
            </a:extLst>
          </p:cNvPr>
          <p:cNvSpPr/>
          <p:nvPr/>
        </p:nvSpPr>
        <p:spPr>
          <a:xfrm>
            <a:off x="4229345" y="1966450"/>
            <a:ext cx="850742" cy="25787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FCDCA5F3-F550-456A-B0F1-17335DEA7FAE}"/>
              </a:ext>
            </a:extLst>
          </p:cNvPr>
          <p:cNvGrpSpPr/>
          <p:nvPr/>
        </p:nvGrpSpPr>
        <p:grpSpPr>
          <a:xfrm>
            <a:off x="10129305" y="3611528"/>
            <a:ext cx="912496" cy="1167732"/>
            <a:chOff x="8854551" y="3371341"/>
            <a:chExt cx="1216661" cy="1556976"/>
          </a:xfrm>
        </p:grpSpPr>
        <p:graphicFrame>
          <p:nvGraphicFramePr>
            <p:cNvPr id="137" name="Object 90"/>
            <p:cNvGraphicFramePr>
              <a:graphicFrameLocks noChangeAspect="1"/>
            </p:cNvGraphicFramePr>
            <p:nvPr>
              <p:extLst/>
            </p:nvPr>
          </p:nvGraphicFramePr>
          <p:xfrm>
            <a:off x="9531008" y="3965010"/>
            <a:ext cx="345036" cy="345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2" name="Imagem de bitmap" r:id="rId17" imgW="666667" imgH="666667" progId="PBrush">
                    <p:embed/>
                  </p:oleObj>
                </mc:Choice>
                <mc:Fallback>
                  <p:oleObj name="Imagem de bitmap" r:id="rId17" imgW="666667" imgH="666667" progId="PBrush">
                    <p:embed/>
                    <p:pic>
                      <p:nvPicPr>
                        <p:cNvPr id="137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31008" y="3965010"/>
                          <a:ext cx="345036" cy="3450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2" name="Object 99"/>
            <p:cNvGraphicFramePr>
              <a:graphicFrameLocks noChangeAspect="1"/>
            </p:cNvGraphicFramePr>
            <p:nvPr>
              <p:extLst/>
            </p:nvPr>
          </p:nvGraphicFramePr>
          <p:xfrm>
            <a:off x="8943777" y="4037666"/>
            <a:ext cx="404635" cy="372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Imagem de bitmap" r:id="rId19" imgW="476316" imgH="438095" progId="PBrush">
                    <p:embed/>
                  </p:oleObj>
                </mc:Choice>
                <mc:Fallback>
                  <p:oleObj name="Imagem de bitmap" r:id="rId19" imgW="476316" imgH="438095" progId="PBrush">
                    <p:embed/>
                    <p:pic>
                      <p:nvPicPr>
                        <p:cNvPr id="172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43777" y="4037666"/>
                          <a:ext cx="404635" cy="372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" name="Object 100"/>
            <p:cNvGraphicFramePr>
              <a:graphicFrameLocks noChangeAspect="1"/>
            </p:cNvGraphicFramePr>
            <p:nvPr>
              <p:extLst/>
            </p:nvPr>
          </p:nvGraphicFramePr>
          <p:xfrm>
            <a:off x="9486757" y="4423547"/>
            <a:ext cx="3810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" name="Imagem de bitmap" r:id="rId21" imgW="752381" imgH="752381" progId="PBrush">
                    <p:embed/>
                  </p:oleObj>
                </mc:Choice>
                <mc:Fallback>
                  <p:oleObj name="Imagem de bitmap" r:id="rId21" imgW="752381" imgH="752381" progId="PBrush">
                    <p:embed/>
                    <p:pic>
                      <p:nvPicPr>
                        <p:cNvPr id="175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86757" y="4423547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8" name="Imagem 217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1606" y="4472215"/>
              <a:ext cx="476612" cy="363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" name="Imagem 221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6176" y="3571784"/>
              <a:ext cx="531162" cy="338012"/>
            </a:xfrm>
            <a:prstGeom prst="rect">
              <a:avLst/>
            </a:prstGeom>
          </p:spPr>
        </p:pic>
        <p:sp>
          <p:nvSpPr>
            <p:cNvPr id="268" name="Retângulo 267">
              <a:extLst>
                <a:ext uri="{FF2B5EF4-FFF2-40B4-BE49-F238E27FC236}">
                  <a16:creationId xmlns:a16="http://schemas.microsoft.com/office/drawing/2014/main" id="{E9353290-A9CB-492F-AD82-50059717611E}"/>
                </a:ext>
              </a:extLst>
            </p:cNvPr>
            <p:cNvSpPr/>
            <p:nvPr/>
          </p:nvSpPr>
          <p:spPr>
            <a:xfrm>
              <a:off x="8854551" y="3371341"/>
              <a:ext cx="1216661" cy="155697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69" name="Text Box 209">
            <a:extLst>
              <a:ext uri="{FF2B5EF4-FFF2-40B4-BE49-F238E27FC236}">
                <a16:creationId xmlns:a16="http://schemas.microsoft.com/office/drawing/2014/main" id="{C1476471-6A76-48AA-B0CB-162DD229C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9703" y="4606139"/>
            <a:ext cx="101822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900" dirty="0">
                <a:latin typeface="Arial" charset="0"/>
              </a:rPr>
              <a:t>Dados para </a:t>
            </a:r>
          </a:p>
          <a:p>
            <a:pPr algn="ctr">
              <a:defRPr/>
            </a:pPr>
            <a:r>
              <a:rPr lang="pt-BR" sz="900" dirty="0">
                <a:latin typeface="Arial" charset="0"/>
              </a:rPr>
              <a:t>Análise</a:t>
            </a:r>
          </a:p>
          <a:p>
            <a:pPr algn="ctr">
              <a:defRPr/>
            </a:pPr>
            <a:r>
              <a:rPr lang="pt-BR" sz="900" dirty="0">
                <a:latin typeface="Arial" charset="0"/>
              </a:rPr>
              <a:t>“Convencionais”</a:t>
            </a:r>
          </a:p>
        </p:txBody>
      </p:sp>
      <p:sp>
        <p:nvSpPr>
          <p:cNvPr id="270" name="Text Box 209">
            <a:extLst>
              <a:ext uri="{FF2B5EF4-FFF2-40B4-BE49-F238E27FC236}">
                <a16:creationId xmlns:a16="http://schemas.microsoft.com/office/drawing/2014/main" id="{81B1153A-856C-4A8A-B599-A7EED1465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169" y="1430039"/>
            <a:ext cx="84510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900" dirty="0">
                <a:latin typeface="Arial" charset="0"/>
              </a:rPr>
              <a:t>Dados para </a:t>
            </a:r>
          </a:p>
          <a:p>
            <a:pPr algn="ctr">
              <a:defRPr/>
            </a:pPr>
            <a:r>
              <a:rPr lang="pt-BR" sz="900" dirty="0">
                <a:latin typeface="Arial" charset="0"/>
              </a:rPr>
              <a:t>Análise</a:t>
            </a:r>
          </a:p>
          <a:p>
            <a:pPr algn="ctr">
              <a:defRPr/>
            </a:pPr>
            <a:r>
              <a:rPr lang="pt-BR" sz="900" dirty="0">
                <a:latin typeface="Arial" charset="0"/>
              </a:rPr>
              <a:t>“</a:t>
            </a:r>
            <a:r>
              <a:rPr lang="pt-BR" sz="900" dirty="0" err="1">
                <a:latin typeface="Arial" charset="0"/>
              </a:rPr>
              <a:t>BigData</a:t>
            </a:r>
            <a:r>
              <a:rPr lang="pt-BR" sz="900" dirty="0">
                <a:latin typeface="Arial" charset="0"/>
              </a:rPr>
              <a:t>”</a:t>
            </a:r>
          </a:p>
        </p:txBody>
      </p:sp>
      <p:sp>
        <p:nvSpPr>
          <p:cNvPr id="271" name="Oval 210">
            <a:extLst>
              <a:ext uri="{FF2B5EF4-FFF2-40B4-BE49-F238E27FC236}">
                <a16:creationId xmlns:a16="http://schemas.microsoft.com/office/drawing/2014/main" id="{9D866863-41B2-4394-86C2-21D064902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3064" y="1134926"/>
            <a:ext cx="285750" cy="28575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pt-BR" sz="1200" dirty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grpSp>
        <p:nvGrpSpPr>
          <p:cNvPr id="275" name="Agrupar 274">
            <a:extLst>
              <a:ext uri="{FF2B5EF4-FFF2-40B4-BE49-F238E27FC236}">
                <a16:creationId xmlns:a16="http://schemas.microsoft.com/office/drawing/2014/main" id="{6DE31993-5AB0-4F1F-AB0B-CD9C8CE85EC0}"/>
              </a:ext>
            </a:extLst>
          </p:cNvPr>
          <p:cNvGrpSpPr/>
          <p:nvPr/>
        </p:nvGrpSpPr>
        <p:grpSpPr>
          <a:xfrm>
            <a:off x="5258037" y="1944305"/>
            <a:ext cx="922775" cy="2806310"/>
            <a:chOff x="4870434" y="2083048"/>
            <a:chExt cx="769404" cy="3043918"/>
          </a:xfrm>
        </p:grpSpPr>
        <p:sp>
          <p:nvSpPr>
            <p:cNvPr id="273" name="Retângulo 272">
              <a:extLst>
                <a:ext uri="{FF2B5EF4-FFF2-40B4-BE49-F238E27FC236}">
                  <a16:creationId xmlns:a16="http://schemas.microsoft.com/office/drawing/2014/main" id="{904A90B4-3BEB-4041-865A-CF7EE1E81913}"/>
                </a:ext>
              </a:extLst>
            </p:cNvPr>
            <p:cNvSpPr/>
            <p:nvPr/>
          </p:nvSpPr>
          <p:spPr>
            <a:xfrm>
              <a:off x="4895955" y="2083048"/>
              <a:ext cx="729556" cy="304391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4" name="CaixaDeTexto 273">
              <a:extLst>
                <a:ext uri="{FF2B5EF4-FFF2-40B4-BE49-F238E27FC236}">
                  <a16:creationId xmlns:a16="http://schemas.microsoft.com/office/drawing/2014/main" id="{75A22920-297E-427E-9131-8773C2BF612E}"/>
                </a:ext>
              </a:extLst>
            </p:cNvPr>
            <p:cNvSpPr txBox="1"/>
            <p:nvPr/>
          </p:nvSpPr>
          <p:spPr>
            <a:xfrm>
              <a:off x="4870434" y="2339346"/>
              <a:ext cx="769404" cy="250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/>
                <a:t>Segurança, Regras, Fonte de Dados,</a:t>
              </a:r>
            </a:p>
            <a:p>
              <a:endParaRPr lang="pt-BR" sz="1050" dirty="0"/>
            </a:p>
            <a:p>
              <a:endParaRPr lang="pt-BR" sz="1050" dirty="0"/>
            </a:p>
            <a:p>
              <a:endParaRPr lang="pt-BR" sz="1050" dirty="0"/>
            </a:p>
            <a:p>
              <a:r>
                <a:rPr lang="pt-BR" sz="1050" dirty="0"/>
                <a:t>Controle de Versão, Dicionário de Dados,</a:t>
              </a:r>
            </a:p>
            <a:p>
              <a:r>
                <a:rPr lang="pt-BR" sz="1050" dirty="0"/>
                <a:t>Auditoria e </a:t>
              </a:r>
              <a:r>
                <a:rPr lang="pt-BR" sz="900" dirty="0"/>
                <a:t>Monitoramento</a:t>
              </a:r>
            </a:p>
          </p:txBody>
        </p:sp>
      </p:grpSp>
      <p:grpSp>
        <p:nvGrpSpPr>
          <p:cNvPr id="279" name="Agrupar 278">
            <a:extLst>
              <a:ext uri="{FF2B5EF4-FFF2-40B4-BE49-F238E27FC236}">
                <a16:creationId xmlns:a16="http://schemas.microsoft.com/office/drawing/2014/main" id="{FD24C536-64F2-4761-B438-B2A8CA843AA8}"/>
              </a:ext>
            </a:extLst>
          </p:cNvPr>
          <p:cNvGrpSpPr/>
          <p:nvPr/>
        </p:nvGrpSpPr>
        <p:grpSpPr>
          <a:xfrm>
            <a:off x="6811505" y="4573256"/>
            <a:ext cx="1101584" cy="798289"/>
            <a:chOff x="5018881" y="5454230"/>
            <a:chExt cx="1468779" cy="1064385"/>
          </a:xfrm>
        </p:grpSpPr>
        <p:sp>
          <p:nvSpPr>
            <p:cNvPr id="277" name="Oval 205">
              <a:extLst>
                <a:ext uri="{FF2B5EF4-FFF2-40B4-BE49-F238E27FC236}">
                  <a16:creationId xmlns:a16="http://schemas.microsoft.com/office/drawing/2014/main" id="{84E552E7-4423-46B3-9F6B-16B2EAC10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5347" y="6128588"/>
              <a:ext cx="381000" cy="390027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200" dirty="0">
                  <a:solidFill>
                    <a:schemeClr val="bg1"/>
                  </a:solidFill>
                  <a:latin typeface="Arial" charset="0"/>
                </a:rPr>
                <a:t>6</a:t>
              </a:r>
            </a:p>
          </p:txBody>
        </p:sp>
        <p:sp>
          <p:nvSpPr>
            <p:cNvPr id="278" name="Text Box 209">
              <a:extLst>
                <a:ext uri="{FF2B5EF4-FFF2-40B4-BE49-F238E27FC236}">
                  <a16:creationId xmlns:a16="http://schemas.microsoft.com/office/drawing/2014/main" id="{27A751A3-6E74-4EED-9B78-DA90B3AF7D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881" y="5454230"/>
              <a:ext cx="1468779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Desenvolvimento 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De Relatórios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 e Dashboards </a:t>
              </a:r>
            </a:p>
          </p:txBody>
        </p:sp>
      </p:grpSp>
      <p:grpSp>
        <p:nvGrpSpPr>
          <p:cNvPr id="283" name="Agrupar 282">
            <a:extLst>
              <a:ext uri="{FF2B5EF4-FFF2-40B4-BE49-F238E27FC236}">
                <a16:creationId xmlns:a16="http://schemas.microsoft.com/office/drawing/2014/main" id="{AF39FD65-4797-4B97-B957-17E95670E58D}"/>
              </a:ext>
            </a:extLst>
          </p:cNvPr>
          <p:cNvGrpSpPr/>
          <p:nvPr/>
        </p:nvGrpSpPr>
        <p:grpSpPr>
          <a:xfrm>
            <a:off x="6206877" y="3426514"/>
            <a:ext cx="1037463" cy="947583"/>
            <a:chOff x="5788626" y="1359925"/>
            <a:chExt cx="1383284" cy="1263444"/>
          </a:xfrm>
        </p:grpSpPr>
        <p:sp>
          <p:nvSpPr>
            <p:cNvPr id="202" name="Oval 205"/>
            <p:cNvSpPr>
              <a:spLocks noChangeArrowheads="1"/>
            </p:cNvSpPr>
            <p:nvPr/>
          </p:nvSpPr>
          <p:spPr bwMode="auto">
            <a:xfrm>
              <a:off x="6235989" y="1359925"/>
              <a:ext cx="381000" cy="390027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200" dirty="0">
                  <a:solidFill>
                    <a:schemeClr val="bg1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280" name="Text Box 209">
              <a:extLst>
                <a:ext uri="{FF2B5EF4-FFF2-40B4-BE49-F238E27FC236}">
                  <a16:creationId xmlns:a16="http://schemas.microsoft.com/office/drawing/2014/main" id="{198F809B-A40C-4B88-A198-9916B0808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8626" y="1761594"/>
              <a:ext cx="1383284" cy="86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Fonte de Dados 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Aprovada, 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Publicada e 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Compartilhada</a:t>
              </a:r>
            </a:p>
          </p:txBody>
        </p:sp>
      </p:grpSp>
      <p:grpSp>
        <p:nvGrpSpPr>
          <p:cNvPr id="284" name="Agrupar 283">
            <a:extLst>
              <a:ext uri="{FF2B5EF4-FFF2-40B4-BE49-F238E27FC236}">
                <a16:creationId xmlns:a16="http://schemas.microsoft.com/office/drawing/2014/main" id="{BB3F7BFB-78F2-4BD0-97C6-9F4C15287376}"/>
              </a:ext>
            </a:extLst>
          </p:cNvPr>
          <p:cNvGrpSpPr/>
          <p:nvPr/>
        </p:nvGrpSpPr>
        <p:grpSpPr>
          <a:xfrm>
            <a:off x="8714804" y="4485435"/>
            <a:ext cx="1112960" cy="930901"/>
            <a:chOff x="5824993" y="1814327"/>
            <a:chExt cx="1732588" cy="1241201"/>
          </a:xfrm>
        </p:grpSpPr>
        <p:sp>
          <p:nvSpPr>
            <p:cNvPr id="285" name="Oval 205">
              <a:extLst>
                <a:ext uri="{FF2B5EF4-FFF2-40B4-BE49-F238E27FC236}">
                  <a16:creationId xmlns:a16="http://schemas.microsoft.com/office/drawing/2014/main" id="{0EB087AC-655C-4359-8209-F92DB3EFC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445" y="2659604"/>
              <a:ext cx="397683" cy="3959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200" dirty="0">
                  <a:solidFill>
                    <a:schemeClr val="bg1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286" name="Text Box 209">
              <a:extLst>
                <a:ext uri="{FF2B5EF4-FFF2-40B4-BE49-F238E27FC236}">
                  <a16:creationId xmlns:a16="http://schemas.microsoft.com/office/drawing/2014/main" id="{C0A96E99-9FA4-4F19-A981-309D26781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993" y="1814327"/>
              <a:ext cx="1732588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Fluxo de Trabalho aprovados 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pela Governança</a:t>
              </a:r>
            </a:p>
          </p:txBody>
        </p:sp>
      </p:grpSp>
      <p:pic>
        <p:nvPicPr>
          <p:cNvPr id="287" name="Imagem 286">
            <a:extLst>
              <a:ext uri="{FF2B5EF4-FFF2-40B4-BE49-F238E27FC236}">
                <a16:creationId xmlns:a16="http://schemas.microsoft.com/office/drawing/2014/main" id="{AA88D018-8690-47FC-9342-B70B7D38B4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0998" y="4849237"/>
            <a:ext cx="303569" cy="275309"/>
          </a:xfrm>
          <a:prstGeom prst="rect">
            <a:avLst/>
          </a:prstGeom>
        </p:spPr>
      </p:pic>
      <p:grpSp>
        <p:nvGrpSpPr>
          <p:cNvPr id="288" name="Agrupar 287">
            <a:extLst>
              <a:ext uri="{FF2B5EF4-FFF2-40B4-BE49-F238E27FC236}">
                <a16:creationId xmlns:a16="http://schemas.microsoft.com/office/drawing/2014/main" id="{25D72943-D393-4C64-8948-E599945878F1}"/>
              </a:ext>
            </a:extLst>
          </p:cNvPr>
          <p:cNvGrpSpPr/>
          <p:nvPr/>
        </p:nvGrpSpPr>
        <p:grpSpPr>
          <a:xfrm>
            <a:off x="10035400" y="2672545"/>
            <a:ext cx="1043876" cy="1010090"/>
            <a:chOff x="3518487" y="3000296"/>
            <a:chExt cx="1590175" cy="1734147"/>
          </a:xfrm>
        </p:grpSpPr>
        <p:sp>
          <p:nvSpPr>
            <p:cNvPr id="289" name="Oval 202">
              <a:extLst>
                <a:ext uri="{FF2B5EF4-FFF2-40B4-BE49-F238E27FC236}">
                  <a16:creationId xmlns:a16="http://schemas.microsoft.com/office/drawing/2014/main" id="{625DD82F-C043-4190-AF83-5FAAA162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349" y="3000296"/>
              <a:ext cx="381001" cy="3810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200" dirty="0">
                  <a:solidFill>
                    <a:schemeClr val="bg1"/>
                  </a:solidFill>
                  <a:latin typeface="Arial" charset="0"/>
                </a:rPr>
                <a:t>10</a:t>
              </a:r>
            </a:p>
          </p:txBody>
        </p:sp>
        <p:sp>
          <p:nvSpPr>
            <p:cNvPr id="290" name="Text Box 209">
              <a:extLst>
                <a:ext uri="{FF2B5EF4-FFF2-40B4-BE49-F238E27FC236}">
                  <a16:creationId xmlns:a16="http://schemas.microsoft.com/office/drawing/2014/main" id="{FD27CAF1-F69F-4DEB-98F4-C5F630E3F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8487" y="3387028"/>
              <a:ext cx="1590175" cy="1347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Análise Preditiva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Novos Negócios</a:t>
              </a:r>
            </a:p>
            <a:p>
              <a:pPr algn="ctr">
                <a:defRPr/>
              </a:pPr>
              <a:r>
                <a:rPr lang="pt-BR" sz="900" dirty="0" err="1">
                  <a:latin typeface="Arial" charset="0"/>
                </a:rPr>
                <a:t>Dashboards</a:t>
              </a:r>
              <a:r>
                <a:rPr lang="pt-BR" sz="900" dirty="0">
                  <a:latin typeface="Arial" charset="0"/>
                </a:rPr>
                <a:t> 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Data </a:t>
              </a:r>
              <a:r>
                <a:rPr lang="pt-BR" sz="900" dirty="0" err="1">
                  <a:latin typeface="Arial" charset="0"/>
                </a:rPr>
                <a:t>Storytelling</a:t>
              </a:r>
              <a:endParaRPr lang="pt-BR" sz="900" dirty="0">
                <a:latin typeface="Arial" charset="0"/>
              </a:endParaRPr>
            </a:p>
            <a:p>
              <a:pPr algn="ctr">
                <a:defRPr/>
              </a:pPr>
              <a:endParaRPr lang="pt-BR" sz="900" dirty="0">
                <a:latin typeface="Arial" charset="0"/>
              </a:endParaRPr>
            </a:p>
          </p:txBody>
        </p:sp>
      </p:grpSp>
      <p:sp>
        <p:nvSpPr>
          <p:cNvPr id="292" name="Text Box 209">
            <a:extLst>
              <a:ext uri="{FF2B5EF4-FFF2-40B4-BE49-F238E27FC236}">
                <a16:creationId xmlns:a16="http://schemas.microsoft.com/office/drawing/2014/main" id="{F11AC89E-CA98-462C-ABAD-10769B0BF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282" y="5150877"/>
            <a:ext cx="153712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750" dirty="0">
                <a:latin typeface="Arial" charset="0"/>
              </a:rPr>
              <a:t>Usuários de SSBI e BI</a:t>
            </a:r>
          </a:p>
          <a:p>
            <a:pPr algn="ctr">
              <a:defRPr/>
            </a:pPr>
            <a:r>
              <a:rPr lang="pt-BR" sz="750" dirty="0">
                <a:latin typeface="Arial" charset="0"/>
              </a:rPr>
              <a:t>Ambiente de Avaliação de Cenários e de Simulações</a:t>
            </a:r>
          </a:p>
          <a:p>
            <a:pPr algn="ctr">
              <a:defRPr/>
            </a:pPr>
            <a:endParaRPr lang="pt-BR" sz="750" dirty="0">
              <a:latin typeface="Arial" charset="0"/>
            </a:endParaRPr>
          </a:p>
        </p:txBody>
      </p:sp>
      <p:pic>
        <p:nvPicPr>
          <p:cNvPr id="140" name="Imagem 139">
            <a:extLst>
              <a:ext uri="{FF2B5EF4-FFF2-40B4-BE49-F238E27FC236}">
                <a16:creationId xmlns:a16="http://schemas.microsoft.com/office/drawing/2014/main" id="{A2522235-60AE-40BA-B141-9E2F12A0FBD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69604" y="3830451"/>
            <a:ext cx="878681" cy="628650"/>
          </a:xfrm>
          <a:prstGeom prst="rect">
            <a:avLst/>
          </a:prstGeom>
        </p:spPr>
      </p:pic>
      <p:grpSp>
        <p:nvGrpSpPr>
          <p:cNvPr id="295" name="Agrupar 294">
            <a:extLst>
              <a:ext uri="{FF2B5EF4-FFF2-40B4-BE49-F238E27FC236}">
                <a16:creationId xmlns:a16="http://schemas.microsoft.com/office/drawing/2014/main" id="{A608ED85-94B7-466B-9FA8-A4B40941FEFE}"/>
              </a:ext>
            </a:extLst>
          </p:cNvPr>
          <p:cNvGrpSpPr/>
          <p:nvPr/>
        </p:nvGrpSpPr>
        <p:grpSpPr>
          <a:xfrm>
            <a:off x="2529571" y="4871471"/>
            <a:ext cx="1095172" cy="704658"/>
            <a:chOff x="1105746" y="442297"/>
            <a:chExt cx="1460229" cy="939544"/>
          </a:xfrm>
        </p:grpSpPr>
        <p:sp>
          <p:nvSpPr>
            <p:cNvPr id="296" name="Oval 199">
              <a:extLst>
                <a:ext uri="{FF2B5EF4-FFF2-40B4-BE49-F238E27FC236}">
                  <a16:creationId xmlns:a16="http://schemas.microsoft.com/office/drawing/2014/main" id="{E1BF3959-6DA8-44E6-881B-4940D91DA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058" y="1000841"/>
              <a:ext cx="381001" cy="3810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200" dirty="0">
                  <a:solidFill>
                    <a:schemeClr val="bg1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297" name="Text Box 200">
              <a:extLst>
                <a:ext uri="{FF2B5EF4-FFF2-40B4-BE49-F238E27FC236}">
                  <a16:creationId xmlns:a16="http://schemas.microsoft.com/office/drawing/2014/main" id="{DCC2846D-1E16-4A08-A733-347C8445A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5746" y="442297"/>
              <a:ext cx="1460229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Fontes de Dados </a:t>
              </a:r>
            </a:p>
            <a:p>
              <a:pPr algn="ctr">
                <a:defRPr/>
              </a:pPr>
              <a:r>
                <a:rPr lang="pt-BR" sz="900" dirty="0">
                  <a:latin typeface="Arial" charset="0"/>
                </a:rPr>
                <a:t>“Convencionais”</a:t>
              </a:r>
              <a:endParaRPr lang="en-US" sz="900" dirty="0">
                <a:latin typeface="Arial" charset="0"/>
              </a:endParaRPr>
            </a:p>
          </p:txBody>
        </p:sp>
      </p:grpSp>
      <p:sp>
        <p:nvSpPr>
          <p:cNvPr id="144" name="Botão de Ação: Avançar ou Próximo 143">
            <a:hlinkClick r:id="rId26" action="ppaction://hlinksldjump" highlightClick="1"/>
            <a:extLst>
              <a:ext uri="{FF2B5EF4-FFF2-40B4-BE49-F238E27FC236}">
                <a16:creationId xmlns:a16="http://schemas.microsoft.com/office/drawing/2014/main" id="{1B147221-D88F-48F7-83B2-20219734651E}"/>
              </a:ext>
            </a:extLst>
          </p:cNvPr>
          <p:cNvSpPr/>
          <p:nvPr/>
        </p:nvSpPr>
        <p:spPr>
          <a:xfrm>
            <a:off x="4347286" y="2117422"/>
            <a:ext cx="697911" cy="68516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5" name="Botão de Ação: Avançar ou Próximo 144">
            <a:hlinkClick r:id="rId27" action="ppaction://hlinksldjump" highlightClick="1"/>
            <a:extLst>
              <a:ext uri="{FF2B5EF4-FFF2-40B4-BE49-F238E27FC236}">
                <a16:creationId xmlns:a16="http://schemas.microsoft.com/office/drawing/2014/main" id="{158CCD6D-0716-45F3-BFB6-04C7D890CBBB}"/>
              </a:ext>
            </a:extLst>
          </p:cNvPr>
          <p:cNvSpPr/>
          <p:nvPr/>
        </p:nvSpPr>
        <p:spPr>
          <a:xfrm>
            <a:off x="4419526" y="3196779"/>
            <a:ext cx="638164" cy="735569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7" name="Shape 364">
            <a:extLst>
              <a:ext uri="{FF2B5EF4-FFF2-40B4-BE49-F238E27FC236}">
                <a16:creationId xmlns:a16="http://schemas.microsoft.com/office/drawing/2014/main" id="{43DFC73C-18FD-41E1-9E10-FE9338BCC4EE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134718" y="1739992"/>
            <a:ext cx="1164777" cy="9208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Text Box 209">
            <a:extLst>
              <a:ext uri="{FF2B5EF4-FFF2-40B4-BE49-F238E27FC236}">
                <a16:creationId xmlns:a16="http://schemas.microsoft.com/office/drawing/2014/main" id="{1278FD26-F2C4-4360-B832-F3AB02CFC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214" y="1522325"/>
            <a:ext cx="105028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900" dirty="0">
                <a:latin typeface="Arial" charset="0"/>
              </a:rPr>
              <a:t>Motor de Análise</a:t>
            </a:r>
          </a:p>
        </p:txBody>
      </p:sp>
      <p:sp>
        <p:nvSpPr>
          <p:cNvPr id="149" name="Seta para a Direita 238">
            <a:extLst>
              <a:ext uri="{FF2B5EF4-FFF2-40B4-BE49-F238E27FC236}">
                <a16:creationId xmlns:a16="http://schemas.microsoft.com/office/drawing/2014/main" id="{456E35E7-2317-462C-A93E-5C3618A64D9D}"/>
              </a:ext>
            </a:extLst>
          </p:cNvPr>
          <p:cNvSpPr/>
          <p:nvPr/>
        </p:nvSpPr>
        <p:spPr>
          <a:xfrm rot="19699725" flipV="1">
            <a:off x="6716407" y="2545225"/>
            <a:ext cx="529657" cy="159121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0" name="Seta para a Direita 239">
            <a:extLst>
              <a:ext uri="{FF2B5EF4-FFF2-40B4-BE49-F238E27FC236}">
                <a16:creationId xmlns:a16="http://schemas.microsoft.com/office/drawing/2014/main" id="{C757251B-946C-4279-B1AB-EA0345D90038}"/>
              </a:ext>
            </a:extLst>
          </p:cNvPr>
          <p:cNvSpPr/>
          <p:nvPr/>
        </p:nvSpPr>
        <p:spPr>
          <a:xfrm rot="2112018" flipV="1">
            <a:off x="6648204" y="3314996"/>
            <a:ext cx="481856" cy="169014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Oval 208">
            <a:extLst>
              <a:ext uri="{FF2B5EF4-FFF2-40B4-BE49-F238E27FC236}">
                <a16:creationId xmlns:a16="http://schemas.microsoft.com/office/drawing/2014/main" id="{109CA39B-BD8A-4FD1-A551-4D42793E1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896" y="1195889"/>
            <a:ext cx="285751" cy="28575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pt-BR" sz="1200" dirty="0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B3712E3-3336-43D8-ACA3-02D32191717B}"/>
              </a:ext>
            </a:extLst>
          </p:cNvPr>
          <p:cNvGrpSpPr/>
          <p:nvPr/>
        </p:nvGrpSpPr>
        <p:grpSpPr>
          <a:xfrm>
            <a:off x="10096883" y="1601202"/>
            <a:ext cx="934608" cy="998315"/>
            <a:chOff x="10405689" y="1504344"/>
            <a:chExt cx="1246144" cy="1331087"/>
          </a:xfrm>
        </p:grpSpPr>
        <p:grpSp>
          <p:nvGrpSpPr>
            <p:cNvPr id="153" name="Shape 367">
              <a:extLst>
                <a:ext uri="{FF2B5EF4-FFF2-40B4-BE49-F238E27FC236}">
                  <a16:creationId xmlns:a16="http://schemas.microsoft.com/office/drawing/2014/main" id="{A98936A8-1782-4E58-BE4C-0B7FD0FA13E7}"/>
                </a:ext>
              </a:extLst>
            </p:cNvPr>
            <p:cNvGrpSpPr/>
            <p:nvPr/>
          </p:nvGrpSpPr>
          <p:grpSpPr>
            <a:xfrm>
              <a:off x="10937416" y="2361053"/>
              <a:ext cx="707821" cy="474378"/>
              <a:chOff x="5517942" y="4994958"/>
              <a:chExt cx="1397094" cy="1077253"/>
            </a:xfrm>
          </p:grpSpPr>
          <p:pic>
            <p:nvPicPr>
              <p:cNvPr id="154" name="Shape 368">
                <a:extLst>
                  <a:ext uri="{FF2B5EF4-FFF2-40B4-BE49-F238E27FC236}">
                    <a16:creationId xmlns:a16="http://schemas.microsoft.com/office/drawing/2014/main" id="{B4CCB82F-F91B-4390-A103-CD0375EC93C8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5517942" y="4994958"/>
                <a:ext cx="1397001" cy="5464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" name="Shape 369">
                <a:extLst>
                  <a:ext uri="{FF2B5EF4-FFF2-40B4-BE49-F238E27FC236}">
                    <a16:creationId xmlns:a16="http://schemas.microsoft.com/office/drawing/2014/main" id="{E3249666-01D6-4845-9ED4-FFE3F08A2B67}"/>
                  </a:ext>
                </a:extLst>
              </p:cNvPr>
              <p:cNvSpPr txBox="1"/>
              <p:nvPr/>
            </p:nvSpPr>
            <p:spPr>
              <a:xfrm>
                <a:off x="5594436" y="5549012"/>
                <a:ext cx="13206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algn="ctr">
                  <a:buSzPct val="25000"/>
                </a:pPr>
                <a:endParaRPr lang="pt-BR" sz="105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6" name="Shape 378">
              <a:extLst>
                <a:ext uri="{FF2B5EF4-FFF2-40B4-BE49-F238E27FC236}">
                  <a16:creationId xmlns:a16="http://schemas.microsoft.com/office/drawing/2014/main" id="{1E8B0CC9-DBEC-47D8-9F2D-1AE1187F2B34}"/>
                </a:ext>
              </a:extLst>
            </p:cNvPr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10405689" y="2173405"/>
              <a:ext cx="590517" cy="547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Retângulo 156">
              <a:extLst>
                <a:ext uri="{FF2B5EF4-FFF2-40B4-BE49-F238E27FC236}">
                  <a16:creationId xmlns:a16="http://schemas.microsoft.com/office/drawing/2014/main" id="{FFDE8F88-F6FB-4578-87EF-5BE8C7548C86}"/>
                </a:ext>
              </a:extLst>
            </p:cNvPr>
            <p:cNvSpPr/>
            <p:nvPr/>
          </p:nvSpPr>
          <p:spPr>
            <a:xfrm>
              <a:off x="10435172" y="1504344"/>
              <a:ext cx="1216661" cy="125536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0" name="Shape 390">
              <a:extLst>
                <a:ext uri="{FF2B5EF4-FFF2-40B4-BE49-F238E27FC236}">
                  <a16:creationId xmlns:a16="http://schemas.microsoft.com/office/drawing/2014/main" id="{0DA58289-DD82-4381-BC26-FB52C20C4524}"/>
                </a:ext>
              </a:extLst>
            </p:cNvPr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10548588" y="1613530"/>
              <a:ext cx="467689" cy="523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398">
              <a:extLst>
                <a:ext uri="{FF2B5EF4-FFF2-40B4-BE49-F238E27FC236}">
                  <a16:creationId xmlns:a16="http://schemas.microsoft.com/office/drawing/2014/main" id="{AC5874DD-1CEA-44CA-B5C7-49B6F22C5243}"/>
                </a:ext>
              </a:extLst>
            </p:cNvPr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11008284" y="1592348"/>
              <a:ext cx="636906" cy="515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Text Box 187">
            <a:extLst>
              <a:ext uri="{FF2B5EF4-FFF2-40B4-BE49-F238E27FC236}">
                <a16:creationId xmlns:a16="http://schemas.microsoft.com/office/drawing/2014/main" id="{D0EC2ADE-E830-411B-848C-D6843500B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4750" y="1110805"/>
            <a:ext cx="7601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1050" dirty="0" err="1">
                <a:latin typeface="Arial" charset="0"/>
              </a:rPr>
              <a:t>Machine</a:t>
            </a:r>
            <a:r>
              <a:rPr lang="pt-BR" sz="1050" dirty="0">
                <a:latin typeface="Arial" charset="0"/>
              </a:rPr>
              <a:t> </a:t>
            </a:r>
          </a:p>
          <a:p>
            <a:pPr algn="ctr">
              <a:defRPr/>
            </a:pPr>
            <a:r>
              <a:rPr lang="pt-BR" sz="1050" dirty="0">
                <a:latin typeface="Arial" charset="0"/>
              </a:rPr>
              <a:t>Learning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0CA897-5774-46D1-98C9-BF3F7B8CA2A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903353" y="1119955"/>
            <a:ext cx="387061" cy="368064"/>
          </a:xfrm>
          <a:prstGeom prst="rect">
            <a:avLst/>
          </a:prstGeom>
        </p:spPr>
      </p:pic>
      <p:sp>
        <p:nvSpPr>
          <p:cNvPr id="167" name="Oval 208">
            <a:extLst>
              <a:ext uri="{FF2B5EF4-FFF2-40B4-BE49-F238E27FC236}">
                <a16:creationId xmlns:a16="http://schemas.microsoft.com/office/drawing/2014/main" id="{CFA9142A-D2C1-4708-9400-D149B170E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598" y="1034599"/>
            <a:ext cx="283079" cy="314423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pt-BR" sz="1200" dirty="0">
                <a:solidFill>
                  <a:schemeClr val="bg1"/>
                </a:solidFill>
                <a:latin typeface="Arial" charset="0"/>
              </a:rPr>
              <a:t>9</a:t>
            </a:r>
          </a:p>
        </p:txBody>
      </p:sp>
      <p:sp>
        <p:nvSpPr>
          <p:cNvPr id="168" name="Text Box 209">
            <a:extLst>
              <a:ext uri="{FF2B5EF4-FFF2-40B4-BE49-F238E27FC236}">
                <a16:creationId xmlns:a16="http://schemas.microsoft.com/office/drawing/2014/main" id="{C44059D5-BB76-4DBF-B86E-9000CDDCB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82" y="1444936"/>
            <a:ext cx="153712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750" dirty="0">
                <a:latin typeface="Arial" charset="0"/>
              </a:rPr>
              <a:t>Algoritmos, Estatística Avançada e Modelagem Preditiva</a:t>
            </a:r>
          </a:p>
          <a:p>
            <a:pPr algn="ctr">
              <a:defRPr/>
            </a:pPr>
            <a:endParaRPr lang="pt-BR" sz="750" dirty="0">
              <a:latin typeface="Arial" charset="0"/>
            </a:endParaRPr>
          </a:p>
        </p:txBody>
      </p:sp>
      <p:sp>
        <p:nvSpPr>
          <p:cNvPr id="11" name="Botão de Ação: Avançar ou Próximo 10">
            <a:hlinkClick r:id="rId34" action="ppaction://hlinksldjump" highlightClick="1"/>
            <a:extLst>
              <a:ext uri="{FF2B5EF4-FFF2-40B4-BE49-F238E27FC236}">
                <a16:creationId xmlns:a16="http://schemas.microsoft.com/office/drawing/2014/main" id="{3177943F-F7F0-4AF1-843D-6BCB79759978}"/>
              </a:ext>
            </a:extLst>
          </p:cNvPr>
          <p:cNvSpPr/>
          <p:nvPr/>
        </p:nvSpPr>
        <p:spPr>
          <a:xfrm>
            <a:off x="7301396" y="1765114"/>
            <a:ext cx="798830" cy="788653"/>
          </a:xfrm>
          <a:prstGeom prst="actionButtonForwardNex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Botão de Ação: Avançar ou Próximo 11">
            <a:hlinkClick r:id="rId35" action="ppaction://hlinksldjump" highlightClick="1"/>
            <a:extLst>
              <a:ext uri="{FF2B5EF4-FFF2-40B4-BE49-F238E27FC236}">
                <a16:creationId xmlns:a16="http://schemas.microsoft.com/office/drawing/2014/main" id="{CB52B0F8-AB16-441A-94F9-53DD249DFD11}"/>
              </a:ext>
            </a:extLst>
          </p:cNvPr>
          <p:cNvSpPr/>
          <p:nvPr/>
        </p:nvSpPr>
        <p:spPr>
          <a:xfrm>
            <a:off x="8922680" y="1872731"/>
            <a:ext cx="912495" cy="732648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Dodecagon 192">
            <a:extLst>
              <a:ext uri="{FF2B5EF4-FFF2-40B4-BE49-F238E27FC236}">
                <a16:creationId xmlns:a16="http://schemas.microsoft.com/office/drawing/2014/main" id="{818D3904-4517-4CBE-BADE-99DDD5ABB202}"/>
              </a:ext>
            </a:extLst>
          </p:cNvPr>
          <p:cNvSpPr/>
          <p:nvPr/>
        </p:nvSpPr>
        <p:spPr bwMode="ltGray">
          <a:xfrm>
            <a:off x="4809753" y="2672127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788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5" name="Dodecagon 192">
            <a:extLst>
              <a:ext uri="{FF2B5EF4-FFF2-40B4-BE49-F238E27FC236}">
                <a16:creationId xmlns:a16="http://schemas.microsoft.com/office/drawing/2014/main" id="{BAEFB8E6-8115-44FE-A71C-D08D7AA6A7D9}"/>
              </a:ext>
            </a:extLst>
          </p:cNvPr>
          <p:cNvSpPr/>
          <p:nvPr/>
        </p:nvSpPr>
        <p:spPr bwMode="ltGray">
          <a:xfrm>
            <a:off x="4856760" y="3899044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2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sp>
        <p:nvSpPr>
          <p:cNvPr id="166" name="Dodecagon 192">
            <a:extLst>
              <a:ext uri="{FF2B5EF4-FFF2-40B4-BE49-F238E27FC236}">
                <a16:creationId xmlns:a16="http://schemas.microsoft.com/office/drawing/2014/main" id="{29CB3130-79AD-4C7D-8C11-7EB9F3F04839}"/>
              </a:ext>
            </a:extLst>
          </p:cNvPr>
          <p:cNvSpPr/>
          <p:nvPr/>
        </p:nvSpPr>
        <p:spPr bwMode="ltGray">
          <a:xfrm>
            <a:off x="8002509" y="2494348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3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sp>
        <p:nvSpPr>
          <p:cNvPr id="169" name="Dodecagon 192">
            <a:extLst>
              <a:ext uri="{FF2B5EF4-FFF2-40B4-BE49-F238E27FC236}">
                <a16:creationId xmlns:a16="http://schemas.microsoft.com/office/drawing/2014/main" id="{A3191F06-4256-43E3-ADAC-1A3AEF7ED017}"/>
              </a:ext>
            </a:extLst>
          </p:cNvPr>
          <p:cNvSpPr/>
          <p:nvPr/>
        </p:nvSpPr>
        <p:spPr bwMode="ltGray">
          <a:xfrm>
            <a:off x="9509245" y="2424216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4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sp>
        <p:nvSpPr>
          <p:cNvPr id="170" name="Text Box 200">
            <a:extLst>
              <a:ext uri="{FF2B5EF4-FFF2-40B4-BE49-F238E27FC236}">
                <a16:creationId xmlns:a16="http://schemas.microsoft.com/office/drawing/2014/main" id="{FC6644A7-67B7-4123-A3C9-CF1E808F4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006" y="2838954"/>
            <a:ext cx="5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900" dirty="0">
                <a:latin typeface="Arial" charset="0"/>
              </a:rPr>
              <a:t>Data Lake</a:t>
            </a:r>
            <a:endParaRPr lang="en-US" sz="9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58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C239F4-C96E-4567-A249-BD3D8A08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168" y="2482459"/>
            <a:ext cx="1478756" cy="23645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CCEA90B-9CB6-4C82-A1A9-D7C2A8E9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96" y="2271378"/>
            <a:ext cx="1800225" cy="2657475"/>
          </a:xfrm>
          <a:prstGeom prst="rect">
            <a:avLst/>
          </a:prstGeom>
        </p:spPr>
      </p:pic>
      <p:pic>
        <p:nvPicPr>
          <p:cNvPr id="6" name="Picture 1033">
            <a:extLst>
              <a:ext uri="{FF2B5EF4-FFF2-40B4-BE49-F238E27FC236}">
                <a16:creationId xmlns:a16="http://schemas.microsoft.com/office/drawing/2014/main" id="{6370D125-DB67-4D5D-B9FD-B36186EB9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848" y="5077229"/>
            <a:ext cx="629615" cy="629615"/>
          </a:xfrm>
          <a:prstGeom prst="rect">
            <a:avLst/>
          </a:prstGeom>
        </p:spPr>
      </p:pic>
      <p:sp>
        <p:nvSpPr>
          <p:cNvPr id="7" name="Rectangle 134">
            <a:extLst>
              <a:ext uri="{FF2B5EF4-FFF2-40B4-BE49-F238E27FC236}">
                <a16:creationId xmlns:a16="http://schemas.microsoft.com/office/drawing/2014/main" id="{5B05878B-811C-451A-BD7C-D705E783DFEB}"/>
              </a:ext>
            </a:extLst>
          </p:cNvPr>
          <p:cNvSpPr/>
          <p:nvPr/>
        </p:nvSpPr>
        <p:spPr bwMode="ltGray">
          <a:xfrm>
            <a:off x="6777964" y="1395962"/>
            <a:ext cx="3839380" cy="444292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88F51F-BD88-47A2-B764-F8719366B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216" y="1648848"/>
            <a:ext cx="2781194" cy="2038804"/>
          </a:xfrm>
          <a:prstGeom prst="rect">
            <a:avLst/>
          </a:prstGeom>
        </p:spPr>
      </p:pic>
      <p:sp>
        <p:nvSpPr>
          <p:cNvPr id="10" name="Rectangle 173">
            <a:extLst>
              <a:ext uri="{FF2B5EF4-FFF2-40B4-BE49-F238E27FC236}">
                <a16:creationId xmlns:a16="http://schemas.microsoft.com/office/drawing/2014/main" id="{82DE226B-8596-420D-B2BA-6CBB532D8011}"/>
              </a:ext>
            </a:extLst>
          </p:cNvPr>
          <p:cNvSpPr/>
          <p:nvPr/>
        </p:nvSpPr>
        <p:spPr bwMode="ltGray">
          <a:xfrm>
            <a:off x="1624418" y="1416989"/>
            <a:ext cx="425489" cy="127687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11" name="Rectangle 174">
            <a:extLst>
              <a:ext uri="{FF2B5EF4-FFF2-40B4-BE49-F238E27FC236}">
                <a16:creationId xmlns:a16="http://schemas.microsoft.com/office/drawing/2014/main" id="{94967101-578D-49FC-AFA2-CF50DB98A93F}"/>
              </a:ext>
            </a:extLst>
          </p:cNvPr>
          <p:cNvSpPr/>
          <p:nvPr/>
        </p:nvSpPr>
        <p:spPr bwMode="ltGray">
          <a:xfrm>
            <a:off x="1624418" y="2689036"/>
            <a:ext cx="425489" cy="173933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12" name="Rectangle 175">
            <a:extLst>
              <a:ext uri="{FF2B5EF4-FFF2-40B4-BE49-F238E27FC236}">
                <a16:creationId xmlns:a16="http://schemas.microsoft.com/office/drawing/2014/main" id="{AB7FDB80-34A2-4C80-8B68-585B82027079}"/>
              </a:ext>
            </a:extLst>
          </p:cNvPr>
          <p:cNvSpPr/>
          <p:nvPr/>
        </p:nvSpPr>
        <p:spPr bwMode="ltGray">
          <a:xfrm>
            <a:off x="1623679" y="4432477"/>
            <a:ext cx="425489" cy="142860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13" name="TextBox 93">
            <a:extLst>
              <a:ext uri="{FF2B5EF4-FFF2-40B4-BE49-F238E27FC236}">
                <a16:creationId xmlns:a16="http://schemas.microsoft.com/office/drawing/2014/main" id="{54F3A7EE-1066-481F-88E4-780DBFC1D5FD}"/>
              </a:ext>
            </a:extLst>
          </p:cNvPr>
          <p:cNvSpPr txBox="1"/>
          <p:nvPr/>
        </p:nvSpPr>
        <p:spPr>
          <a:xfrm rot="16200000">
            <a:off x="1366558" y="1799141"/>
            <a:ext cx="1150535" cy="3885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FONTES TIPO </a:t>
            </a:r>
          </a:p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ARQUIVO</a:t>
            </a:r>
            <a:endParaRPr lang="en-US" sz="788" dirty="0">
              <a:solidFill>
                <a:prstClr val="black"/>
              </a:solidFill>
            </a:endParaRPr>
          </a:p>
        </p:txBody>
      </p:sp>
      <p:sp>
        <p:nvSpPr>
          <p:cNvPr id="14" name="TextBox 95">
            <a:extLst>
              <a:ext uri="{FF2B5EF4-FFF2-40B4-BE49-F238E27FC236}">
                <a16:creationId xmlns:a16="http://schemas.microsoft.com/office/drawing/2014/main" id="{AD18EBA4-2191-4123-ADFA-1F0A98E3FE5D}"/>
              </a:ext>
            </a:extLst>
          </p:cNvPr>
          <p:cNvSpPr txBox="1"/>
          <p:nvPr/>
        </p:nvSpPr>
        <p:spPr>
          <a:xfrm rot="16200000">
            <a:off x="1070710" y="3368180"/>
            <a:ext cx="1743470" cy="3885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FONTES TIPO TRANSICIONAL</a:t>
            </a:r>
          </a:p>
        </p:txBody>
      </p:sp>
      <p:sp>
        <p:nvSpPr>
          <p:cNvPr id="15" name="TextBox 94">
            <a:extLst>
              <a:ext uri="{FF2B5EF4-FFF2-40B4-BE49-F238E27FC236}">
                <a16:creationId xmlns:a16="http://schemas.microsoft.com/office/drawing/2014/main" id="{BBDB3FF1-989C-441B-A21B-2400EB8E9187}"/>
              </a:ext>
            </a:extLst>
          </p:cNvPr>
          <p:cNvSpPr txBox="1"/>
          <p:nvPr/>
        </p:nvSpPr>
        <p:spPr>
          <a:xfrm rot="16200000">
            <a:off x="1331064" y="4897708"/>
            <a:ext cx="1221524" cy="3885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FONTES TIPO  GOOGLE </a:t>
            </a:r>
          </a:p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ANALYTICS</a:t>
            </a:r>
            <a:endParaRPr lang="en-US" sz="788" dirty="0">
              <a:solidFill>
                <a:prstClr val="black"/>
              </a:solidFill>
            </a:endParaRPr>
          </a:p>
        </p:txBody>
      </p:sp>
      <p:sp>
        <p:nvSpPr>
          <p:cNvPr id="16" name="TextBox 159">
            <a:extLst>
              <a:ext uri="{FF2B5EF4-FFF2-40B4-BE49-F238E27FC236}">
                <a16:creationId xmlns:a16="http://schemas.microsoft.com/office/drawing/2014/main" id="{F2372486-4799-4C4D-AD6C-9AF4695CD3E5}"/>
              </a:ext>
            </a:extLst>
          </p:cNvPr>
          <p:cNvSpPr txBox="1"/>
          <p:nvPr/>
        </p:nvSpPr>
        <p:spPr>
          <a:xfrm>
            <a:off x="2590256" y="1279054"/>
            <a:ext cx="1891845" cy="2387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Infraestrutura  Projeto Big Data: Edge server</a:t>
            </a:r>
            <a:endParaRPr lang="en-US" sz="788" dirty="0">
              <a:solidFill>
                <a:prstClr val="black"/>
              </a:solidFill>
            </a:endParaRPr>
          </a:p>
        </p:txBody>
      </p:sp>
      <p:sp>
        <p:nvSpPr>
          <p:cNvPr id="17" name="TextBox 160">
            <a:extLst>
              <a:ext uri="{FF2B5EF4-FFF2-40B4-BE49-F238E27FC236}">
                <a16:creationId xmlns:a16="http://schemas.microsoft.com/office/drawing/2014/main" id="{BC78A93C-6C06-436A-A916-7233F0AFBE2F}"/>
              </a:ext>
            </a:extLst>
          </p:cNvPr>
          <p:cNvSpPr txBox="1"/>
          <p:nvPr/>
        </p:nvSpPr>
        <p:spPr>
          <a:xfrm>
            <a:off x="4641610" y="1254065"/>
            <a:ext cx="1891845" cy="2387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Data Lake – Data Nodes Servers</a:t>
            </a:r>
            <a:endParaRPr lang="en-US" sz="788" dirty="0">
              <a:solidFill>
                <a:prstClr val="black"/>
              </a:solidFill>
            </a:endParaRPr>
          </a:p>
        </p:txBody>
      </p:sp>
      <p:sp>
        <p:nvSpPr>
          <p:cNvPr id="18" name="TextBox 165">
            <a:extLst>
              <a:ext uri="{FF2B5EF4-FFF2-40B4-BE49-F238E27FC236}">
                <a16:creationId xmlns:a16="http://schemas.microsoft.com/office/drawing/2014/main" id="{4881B534-D8B2-4799-A2EB-AB92C433280A}"/>
              </a:ext>
            </a:extLst>
          </p:cNvPr>
          <p:cNvSpPr txBox="1"/>
          <p:nvPr/>
        </p:nvSpPr>
        <p:spPr>
          <a:xfrm>
            <a:off x="6895188" y="1265319"/>
            <a:ext cx="1891845" cy="2387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Camada de acesso e Visualização</a:t>
            </a:r>
            <a:endParaRPr lang="en-US" sz="788" dirty="0">
              <a:solidFill>
                <a:prstClr val="black"/>
              </a:solidFill>
            </a:endParaRPr>
          </a:p>
        </p:txBody>
      </p:sp>
      <p:sp>
        <p:nvSpPr>
          <p:cNvPr id="19" name="TextBox 176">
            <a:extLst>
              <a:ext uri="{FF2B5EF4-FFF2-40B4-BE49-F238E27FC236}">
                <a16:creationId xmlns:a16="http://schemas.microsoft.com/office/drawing/2014/main" id="{78D81F6C-7735-47D4-B4EB-77B2831AF88E}"/>
              </a:ext>
            </a:extLst>
          </p:cNvPr>
          <p:cNvSpPr txBox="1"/>
          <p:nvPr/>
        </p:nvSpPr>
        <p:spPr>
          <a:xfrm>
            <a:off x="2064184" y="1279055"/>
            <a:ext cx="1589258" cy="2387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Origens</a:t>
            </a:r>
            <a:endParaRPr lang="en-US" sz="788" dirty="0">
              <a:solidFill>
                <a:prstClr val="black"/>
              </a:solidFill>
            </a:endParaRPr>
          </a:p>
        </p:txBody>
      </p:sp>
      <p:sp>
        <p:nvSpPr>
          <p:cNvPr id="20" name="Rectangle 166">
            <a:extLst>
              <a:ext uri="{FF2B5EF4-FFF2-40B4-BE49-F238E27FC236}">
                <a16:creationId xmlns:a16="http://schemas.microsoft.com/office/drawing/2014/main" id="{72C8E83D-CA9A-4BDA-8101-C8A0AB8A02FB}"/>
              </a:ext>
            </a:extLst>
          </p:cNvPr>
          <p:cNvSpPr/>
          <p:nvPr/>
        </p:nvSpPr>
        <p:spPr bwMode="ltGray">
          <a:xfrm>
            <a:off x="2045589" y="1416988"/>
            <a:ext cx="450401" cy="444292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21" name="Rectangle 134">
            <a:extLst>
              <a:ext uri="{FF2B5EF4-FFF2-40B4-BE49-F238E27FC236}">
                <a16:creationId xmlns:a16="http://schemas.microsoft.com/office/drawing/2014/main" id="{C57CC500-7ED5-4992-85B0-CAAA622BDAB5}"/>
              </a:ext>
            </a:extLst>
          </p:cNvPr>
          <p:cNvSpPr/>
          <p:nvPr/>
        </p:nvSpPr>
        <p:spPr bwMode="ltGray">
          <a:xfrm>
            <a:off x="2539459" y="1395961"/>
            <a:ext cx="2012198" cy="446395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22" name="Rectangle 134">
            <a:extLst>
              <a:ext uri="{FF2B5EF4-FFF2-40B4-BE49-F238E27FC236}">
                <a16:creationId xmlns:a16="http://schemas.microsoft.com/office/drawing/2014/main" id="{8D6937F2-E119-4201-ADCD-ED4E0A2812C4}"/>
              </a:ext>
            </a:extLst>
          </p:cNvPr>
          <p:cNvSpPr/>
          <p:nvPr/>
        </p:nvSpPr>
        <p:spPr bwMode="ltGray">
          <a:xfrm>
            <a:off x="4569760" y="1395961"/>
            <a:ext cx="2118253" cy="446395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cxnSp>
        <p:nvCxnSpPr>
          <p:cNvPr id="23" name="Straight Connector 171">
            <a:extLst>
              <a:ext uri="{FF2B5EF4-FFF2-40B4-BE49-F238E27FC236}">
                <a16:creationId xmlns:a16="http://schemas.microsoft.com/office/drawing/2014/main" id="{2AA38BE2-23AA-4BA8-B351-B09C28422007}"/>
              </a:ext>
            </a:extLst>
          </p:cNvPr>
          <p:cNvCxnSpPr>
            <a:cxnSpLocks/>
          </p:cNvCxnSpPr>
          <p:nvPr/>
        </p:nvCxnSpPr>
        <p:spPr>
          <a:xfrm>
            <a:off x="2044517" y="2689758"/>
            <a:ext cx="451472" cy="52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71">
            <a:extLst>
              <a:ext uri="{FF2B5EF4-FFF2-40B4-BE49-F238E27FC236}">
                <a16:creationId xmlns:a16="http://schemas.microsoft.com/office/drawing/2014/main" id="{C68AF2D0-7C74-428A-A69B-F0E0FB437814}"/>
              </a:ext>
            </a:extLst>
          </p:cNvPr>
          <p:cNvCxnSpPr>
            <a:cxnSpLocks/>
          </p:cNvCxnSpPr>
          <p:nvPr/>
        </p:nvCxnSpPr>
        <p:spPr>
          <a:xfrm>
            <a:off x="-3521801" y="915099"/>
            <a:ext cx="18072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155">
            <a:extLst>
              <a:ext uri="{FF2B5EF4-FFF2-40B4-BE49-F238E27FC236}">
                <a16:creationId xmlns:a16="http://schemas.microsoft.com/office/drawing/2014/main" id="{6AED354F-1CE8-4DAA-90F0-528025E5A4F2}"/>
              </a:ext>
            </a:extLst>
          </p:cNvPr>
          <p:cNvGrpSpPr/>
          <p:nvPr/>
        </p:nvGrpSpPr>
        <p:grpSpPr>
          <a:xfrm>
            <a:off x="2378651" y="3418007"/>
            <a:ext cx="454859" cy="437472"/>
            <a:chOff x="9544716" y="2773269"/>
            <a:chExt cx="965874" cy="768238"/>
          </a:xfrm>
        </p:grpSpPr>
        <p:sp>
          <p:nvSpPr>
            <p:cNvPr id="26" name="Left-Right Arrow 156">
              <a:extLst>
                <a:ext uri="{FF2B5EF4-FFF2-40B4-BE49-F238E27FC236}">
                  <a16:creationId xmlns:a16="http://schemas.microsoft.com/office/drawing/2014/main" id="{1D0A5374-83C6-4A36-838F-86481CFE85C5}"/>
                </a:ext>
              </a:extLst>
            </p:cNvPr>
            <p:cNvSpPr/>
            <p:nvPr/>
          </p:nvSpPr>
          <p:spPr bwMode="ltGray">
            <a:xfrm>
              <a:off x="9544716" y="2773269"/>
              <a:ext cx="965874" cy="768238"/>
            </a:xfrm>
            <a:prstGeom prst="leftRightArrow">
              <a:avLst>
                <a:gd name="adj1" fmla="val 56183"/>
                <a:gd name="adj2" fmla="val 19084"/>
              </a:avLst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white"/>
                  </a:solidFill>
                </a:rPr>
                <a:t>JDBC</a:t>
              </a:r>
              <a:endParaRPr lang="en-US" sz="788" dirty="0" err="1">
                <a:solidFill>
                  <a:prstClr val="white"/>
                </a:solidFill>
              </a:endParaRPr>
            </a:p>
          </p:txBody>
        </p:sp>
        <p:pic>
          <p:nvPicPr>
            <p:cNvPr id="27" name="Picture 157">
              <a:extLst>
                <a:ext uri="{FF2B5EF4-FFF2-40B4-BE49-F238E27FC236}">
                  <a16:creationId xmlns:a16="http://schemas.microsoft.com/office/drawing/2014/main" id="{F939E51A-3542-45F7-84DB-402FC57C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9495" y="2996926"/>
              <a:ext cx="727427" cy="326257"/>
            </a:xfrm>
            <a:prstGeom prst="rect">
              <a:avLst/>
            </a:prstGeom>
          </p:spPr>
        </p:pic>
      </p:grpSp>
      <p:sp>
        <p:nvSpPr>
          <p:cNvPr id="28" name="Down Arrow 84">
            <a:extLst>
              <a:ext uri="{FF2B5EF4-FFF2-40B4-BE49-F238E27FC236}">
                <a16:creationId xmlns:a16="http://schemas.microsoft.com/office/drawing/2014/main" id="{F67B8FED-A49A-4CCF-8A62-FAA1C32BDFC7}"/>
              </a:ext>
            </a:extLst>
          </p:cNvPr>
          <p:cNvSpPr/>
          <p:nvPr/>
        </p:nvSpPr>
        <p:spPr bwMode="ltGray">
          <a:xfrm rot="16200000">
            <a:off x="2743258" y="1794203"/>
            <a:ext cx="285143" cy="566943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lnSpc>
                <a:spcPct val="90000"/>
              </a:lnSpc>
            </a:pPr>
            <a:r>
              <a:rPr lang="pt-BR" sz="675" dirty="0">
                <a:solidFill>
                  <a:prstClr val="white"/>
                </a:solidFill>
              </a:rPr>
              <a:t>CTRL-M</a:t>
            </a:r>
            <a:endParaRPr lang="en-US" sz="675" dirty="0" err="1">
              <a:solidFill>
                <a:prstClr val="white"/>
              </a:solidFill>
            </a:endParaRPr>
          </a:p>
        </p:txBody>
      </p:sp>
      <p:sp>
        <p:nvSpPr>
          <p:cNvPr id="29" name="Dodecagon 1048">
            <a:extLst>
              <a:ext uri="{FF2B5EF4-FFF2-40B4-BE49-F238E27FC236}">
                <a16:creationId xmlns:a16="http://schemas.microsoft.com/office/drawing/2014/main" id="{A3849BBB-D49F-471C-8256-3F1C84C7873A}"/>
              </a:ext>
            </a:extLst>
          </p:cNvPr>
          <p:cNvSpPr/>
          <p:nvPr/>
        </p:nvSpPr>
        <p:spPr bwMode="ltGray">
          <a:xfrm>
            <a:off x="2284577" y="2373441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A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sp>
        <p:nvSpPr>
          <p:cNvPr id="30" name="Dodecagon 192">
            <a:extLst>
              <a:ext uri="{FF2B5EF4-FFF2-40B4-BE49-F238E27FC236}">
                <a16:creationId xmlns:a16="http://schemas.microsoft.com/office/drawing/2014/main" id="{E8B4633A-821D-44E5-B7FF-D5EB0D5617E4}"/>
              </a:ext>
            </a:extLst>
          </p:cNvPr>
          <p:cNvSpPr/>
          <p:nvPr/>
        </p:nvSpPr>
        <p:spPr bwMode="ltGray">
          <a:xfrm>
            <a:off x="2702406" y="4575367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B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grpSp>
        <p:nvGrpSpPr>
          <p:cNvPr id="31" name="Group 219">
            <a:extLst>
              <a:ext uri="{FF2B5EF4-FFF2-40B4-BE49-F238E27FC236}">
                <a16:creationId xmlns:a16="http://schemas.microsoft.com/office/drawing/2014/main" id="{C5846BFB-2E72-49E7-A6B6-346B767F5894}"/>
              </a:ext>
            </a:extLst>
          </p:cNvPr>
          <p:cNvGrpSpPr/>
          <p:nvPr/>
        </p:nvGrpSpPr>
        <p:grpSpPr>
          <a:xfrm>
            <a:off x="2341534" y="4037345"/>
            <a:ext cx="432729" cy="246929"/>
            <a:chOff x="2503617" y="1899212"/>
            <a:chExt cx="771895" cy="502941"/>
          </a:xfrm>
        </p:grpSpPr>
        <p:pic>
          <p:nvPicPr>
            <p:cNvPr id="32" name="Picture 220">
              <a:extLst>
                <a:ext uri="{FF2B5EF4-FFF2-40B4-BE49-F238E27FC236}">
                  <a16:creationId xmlns:a16="http://schemas.microsoft.com/office/drawing/2014/main" id="{1821F4D6-DB4A-4157-9B00-B19966747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82060" y="1899212"/>
              <a:ext cx="376485" cy="376485"/>
            </a:xfrm>
            <a:prstGeom prst="rect">
              <a:avLst/>
            </a:prstGeom>
          </p:spPr>
        </p:pic>
        <p:sp>
          <p:nvSpPr>
            <p:cNvPr id="33" name="TextBox 221">
              <a:extLst>
                <a:ext uri="{FF2B5EF4-FFF2-40B4-BE49-F238E27FC236}">
                  <a16:creationId xmlns:a16="http://schemas.microsoft.com/office/drawing/2014/main" id="{0CA04D1C-F8FF-420D-A7A6-D5E11B734767}"/>
                </a:ext>
              </a:extLst>
            </p:cNvPr>
            <p:cNvSpPr txBox="1"/>
            <p:nvPr/>
          </p:nvSpPr>
          <p:spPr>
            <a:xfrm>
              <a:off x="2503617" y="2263381"/>
              <a:ext cx="771895" cy="13877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Usuário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</p:grpSp>
      <p:sp>
        <p:nvSpPr>
          <p:cNvPr id="34" name="Left-Right Arrow 111">
            <a:extLst>
              <a:ext uri="{FF2B5EF4-FFF2-40B4-BE49-F238E27FC236}">
                <a16:creationId xmlns:a16="http://schemas.microsoft.com/office/drawing/2014/main" id="{4D118884-CCE0-47D0-BFAE-FF0CABA58D40}"/>
              </a:ext>
            </a:extLst>
          </p:cNvPr>
          <p:cNvSpPr/>
          <p:nvPr/>
        </p:nvSpPr>
        <p:spPr bwMode="ltGray">
          <a:xfrm>
            <a:off x="2380355" y="5170878"/>
            <a:ext cx="303069" cy="85737"/>
          </a:xfrm>
          <a:prstGeom prst="leftRight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750" dirty="0" err="1">
              <a:solidFill>
                <a:prstClr val="white"/>
              </a:solidFill>
            </a:endParaRPr>
          </a:p>
        </p:txBody>
      </p:sp>
      <p:sp>
        <p:nvSpPr>
          <p:cNvPr id="35" name="Dodecagon 225">
            <a:extLst>
              <a:ext uri="{FF2B5EF4-FFF2-40B4-BE49-F238E27FC236}">
                <a16:creationId xmlns:a16="http://schemas.microsoft.com/office/drawing/2014/main" id="{88B73D04-4378-40FC-912B-037F968C1B24}"/>
              </a:ext>
            </a:extLst>
          </p:cNvPr>
          <p:cNvSpPr/>
          <p:nvPr/>
        </p:nvSpPr>
        <p:spPr bwMode="ltGray">
          <a:xfrm>
            <a:off x="2267174" y="5583229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A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grpSp>
        <p:nvGrpSpPr>
          <p:cNvPr id="36" name="Group 147">
            <a:extLst>
              <a:ext uri="{FF2B5EF4-FFF2-40B4-BE49-F238E27FC236}">
                <a16:creationId xmlns:a16="http://schemas.microsoft.com/office/drawing/2014/main" id="{2450508E-E6FA-4F4C-BBD0-2AC56FAE3808}"/>
              </a:ext>
            </a:extLst>
          </p:cNvPr>
          <p:cNvGrpSpPr/>
          <p:nvPr/>
        </p:nvGrpSpPr>
        <p:grpSpPr>
          <a:xfrm>
            <a:off x="2333118" y="1440511"/>
            <a:ext cx="335791" cy="530294"/>
            <a:chOff x="2508163" y="4821242"/>
            <a:chExt cx="711834" cy="764728"/>
          </a:xfrm>
        </p:grpSpPr>
        <p:pic>
          <p:nvPicPr>
            <p:cNvPr id="37" name="Picture 8" descr="Resultado de imagem para firewall icon">
              <a:extLst>
                <a:ext uri="{FF2B5EF4-FFF2-40B4-BE49-F238E27FC236}">
                  <a16:creationId xmlns:a16="http://schemas.microsoft.com/office/drawing/2014/main" id="{6303CE39-DAB4-4FD6-89B3-F0FF7AFD4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769" y="4821242"/>
              <a:ext cx="705352" cy="705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49">
              <a:extLst>
                <a:ext uri="{FF2B5EF4-FFF2-40B4-BE49-F238E27FC236}">
                  <a16:creationId xmlns:a16="http://schemas.microsoft.com/office/drawing/2014/main" id="{CFBB980D-0184-4B60-9311-1FABB762F798}"/>
                </a:ext>
              </a:extLst>
            </p:cNvPr>
            <p:cNvSpPr txBox="1"/>
            <p:nvPr/>
          </p:nvSpPr>
          <p:spPr>
            <a:xfrm>
              <a:off x="2508163" y="5402436"/>
              <a:ext cx="711834" cy="1835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Firewall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Dodecagon 150">
            <a:extLst>
              <a:ext uri="{FF2B5EF4-FFF2-40B4-BE49-F238E27FC236}">
                <a16:creationId xmlns:a16="http://schemas.microsoft.com/office/drawing/2014/main" id="{6937AD7E-5733-4868-9C33-6AA4004DA4E4}"/>
              </a:ext>
            </a:extLst>
          </p:cNvPr>
          <p:cNvSpPr/>
          <p:nvPr/>
        </p:nvSpPr>
        <p:spPr bwMode="ltGray">
          <a:xfrm>
            <a:off x="2654471" y="2842093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B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cxnSp>
        <p:nvCxnSpPr>
          <p:cNvPr id="40" name="Straight Connector 171">
            <a:extLst>
              <a:ext uri="{FF2B5EF4-FFF2-40B4-BE49-F238E27FC236}">
                <a16:creationId xmlns:a16="http://schemas.microsoft.com/office/drawing/2014/main" id="{4BD7D856-621A-4EB0-B26F-E5B2A7599015}"/>
              </a:ext>
            </a:extLst>
          </p:cNvPr>
          <p:cNvCxnSpPr>
            <a:cxnSpLocks/>
          </p:cNvCxnSpPr>
          <p:nvPr/>
        </p:nvCxnSpPr>
        <p:spPr>
          <a:xfrm flipV="1">
            <a:off x="2556828" y="2692973"/>
            <a:ext cx="1940033" cy="85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odecagon 182">
            <a:extLst>
              <a:ext uri="{FF2B5EF4-FFF2-40B4-BE49-F238E27FC236}">
                <a16:creationId xmlns:a16="http://schemas.microsoft.com/office/drawing/2014/main" id="{014CF258-8A7D-446F-8EFE-452ADEEA1A3A}"/>
              </a:ext>
            </a:extLst>
          </p:cNvPr>
          <p:cNvSpPr/>
          <p:nvPr/>
        </p:nvSpPr>
        <p:spPr bwMode="ltGray">
          <a:xfrm>
            <a:off x="2645060" y="1526742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B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sp>
        <p:nvSpPr>
          <p:cNvPr id="42" name="Dodecagon 218">
            <a:extLst>
              <a:ext uri="{FF2B5EF4-FFF2-40B4-BE49-F238E27FC236}">
                <a16:creationId xmlns:a16="http://schemas.microsoft.com/office/drawing/2014/main" id="{2CCA237A-3A66-49A3-BE88-69C956B5A357}"/>
              </a:ext>
            </a:extLst>
          </p:cNvPr>
          <p:cNvSpPr/>
          <p:nvPr/>
        </p:nvSpPr>
        <p:spPr bwMode="ltGray">
          <a:xfrm>
            <a:off x="3111794" y="1745719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C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grpSp>
        <p:nvGrpSpPr>
          <p:cNvPr id="43" name="Group 127">
            <a:extLst>
              <a:ext uri="{FF2B5EF4-FFF2-40B4-BE49-F238E27FC236}">
                <a16:creationId xmlns:a16="http://schemas.microsoft.com/office/drawing/2014/main" id="{8F183FBD-7B1D-4BD3-8DF7-4CAB78088D24}"/>
              </a:ext>
            </a:extLst>
          </p:cNvPr>
          <p:cNvGrpSpPr/>
          <p:nvPr/>
        </p:nvGrpSpPr>
        <p:grpSpPr>
          <a:xfrm>
            <a:off x="3452209" y="4840356"/>
            <a:ext cx="683077" cy="503267"/>
            <a:chOff x="4005433" y="5511528"/>
            <a:chExt cx="1405991" cy="1033173"/>
          </a:xfrm>
        </p:grpSpPr>
        <p:pic>
          <p:nvPicPr>
            <p:cNvPr id="44" name="Picture 101">
              <a:extLst>
                <a:ext uri="{FF2B5EF4-FFF2-40B4-BE49-F238E27FC236}">
                  <a16:creationId xmlns:a16="http://schemas.microsoft.com/office/drawing/2014/main" id="{71138130-7783-4931-9C14-25329D2DF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05433" y="5511528"/>
              <a:ext cx="1405991" cy="1033173"/>
            </a:xfrm>
            <a:prstGeom prst="rect">
              <a:avLst/>
            </a:prstGeom>
          </p:spPr>
        </p:pic>
        <p:pic>
          <p:nvPicPr>
            <p:cNvPr id="45" name="Picture 103">
              <a:extLst>
                <a:ext uri="{FF2B5EF4-FFF2-40B4-BE49-F238E27FC236}">
                  <a16:creationId xmlns:a16="http://schemas.microsoft.com/office/drawing/2014/main" id="{9DA34BC0-20B6-48CB-9578-7943FB704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59714" y="5839762"/>
              <a:ext cx="468374" cy="468374"/>
            </a:xfrm>
            <a:prstGeom prst="rect">
              <a:avLst/>
            </a:prstGeom>
            <a:solidFill>
              <a:srgbClr val="FFFF00"/>
            </a:solidFill>
          </p:spPr>
        </p:pic>
      </p:grpSp>
      <p:grpSp>
        <p:nvGrpSpPr>
          <p:cNvPr id="46" name="Group 1051">
            <a:extLst>
              <a:ext uri="{FF2B5EF4-FFF2-40B4-BE49-F238E27FC236}">
                <a16:creationId xmlns:a16="http://schemas.microsoft.com/office/drawing/2014/main" id="{B56A5F92-932C-420C-A84E-864CD49AFCA5}"/>
              </a:ext>
            </a:extLst>
          </p:cNvPr>
          <p:cNvGrpSpPr/>
          <p:nvPr/>
        </p:nvGrpSpPr>
        <p:grpSpPr>
          <a:xfrm>
            <a:off x="3225489" y="1829018"/>
            <a:ext cx="643363" cy="614208"/>
            <a:chOff x="4005150" y="972465"/>
            <a:chExt cx="1531753" cy="1125587"/>
          </a:xfrm>
        </p:grpSpPr>
        <p:pic>
          <p:nvPicPr>
            <p:cNvPr id="47" name="Picture 83">
              <a:extLst>
                <a:ext uri="{FF2B5EF4-FFF2-40B4-BE49-F238E27FC236}">
                  <a16:creationId xmlns:a16="http://schemas.microsoft.com/office/drawing/2014/main" id="{669C787E-6A81-4D95-8091-05A21C23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05150" y="972465"/>
              <a:ext cx="1531753" cy="1125587"/>
            </a:xfrm>
            <a:prstGeom prst="rect">
              <a:avLst/>
            </a:prstGeom>
          </p:spPr>
        </p:pic>
        <p:pic>
          <p:nvPicPr>
            <p:cNvPr id="48" name="Picture 99">
              <a:extLst>
                <a:ext uri="{FF2B5EF4-FFF2-40B4-BE49-F238E27FC236}">
                  <a16:creationId xmlns:a16="http://schemas.microsoft.com/office/drawing/2014/main" id="{5AACABFC-E3E5-4D95-8FF2-50D45E453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74727" y="1381751"/>
              <a:ext cx="403028" cy="403028"/>
            </a:xfrm>
            <a:prstGeom prst="rect">
              <a:avLst/>
            </a:prstGeom>
          </p:spPr>
        </p:pic>
        <p:pic>
          <p:nvPicPr>
            <p:cNvPr id="49" name="Picture 105">
              <a:extLst>
                <a:ext uri="{FF2B5EF4-FFF2-40B4-BE49-F238E27FC236}">
                  <a16:creationId xmlns:a16="http://schemas.microsoft.com/office/drawing/2014/main" id="{5DF35694-1F93-4EB0-8343-B1F2C497E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8783" y="1381751"/>
              <a:ext cx="406707" cy="406707"/>
            </a:xfrm>
            <a:prstGeom prst="rect">
              <a:avLst/>
            </a:prstGeom>
          </p:spPr>
        </p:pic>
      </p:grpSp>
      <p:sp>
        <p:nvSpPr>
          <p:cNvPr id="50" name="Left-Right Arrow 109">
            <a:extLst>
              <a:ext uri="{FF2B5EF4-FFF2-40B4-BE49-F238E27FC236}">
                <a16:creationId xmlns:a16="http://schemas.microsoft.com/office/drawing/2014/main" id="{10DB346E-1A2E-4059-8BD4-5659301B14BA}"/>
              </a:ext>
            </a:extLst>
          </p:cNvPr>
          <p:cNvSpPr/>
          <p:nvPr/>
        </p:nvSpPr>
        <p:spPr bwMode="ltGray">
          <a:xfrm>
            <a:off x="3013488" y="5098841"/>
            <a:ext cx="427922" cy="169991"/>
          </a:xfrm>
          <a:prstGeom prst="leftRight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750" dirty="0" err="1">
              <a:solidFill>
                <a:prstClr val="white"/>
              </a:solidFill>
            </a:endParaRPr>
          </a:p>
        </p:txBody>
      </p:sp>
      <p:grpSp>
        <p:nvGrpSpPr>
          <p:cNvPr id="51" name="Group 1054">
            <a:extLst>
              <a:ext uri="{FF2B5EF4-FFF2-40B4-BE49-F238E27FC236}">
                <a16:creationId xmlns:a16="http://schemas.microsoft.com/office/drawing/2014/main" id="{E900B134-46C4-4FCE-A9E8-A96B4122DA01}"/>
              </a:ext>
            </a:extLst>
          </p:cNvPr>
          <p:cNvGrpSpPr/>
          <p:nvPr/>
        </p:nvGrpSpPr>
        <p:grpSpPr>
          <a:xfrm>
            <a:off x="2709261" y="4916892"/>
            <a:ext cx="266938" cy="463150"/>
            <a:chOff x="2879186" y="5627161"/>
            <a:chExt cx="711834" cy="989119"/>
          </a:xfrm>
        </p:grpSpPr>
        <p:pic>
          <p:nvPicPr>
            <p:cNvPr id="52" name="Picture 108">
              <a:extLst>
                <a:ext uri="{FF2B5EF4-FFF2-40B4-BE49-F238E27FC236}">
                  <a16:creationId xmlns:a16="http://schemas.microsoft.com/office/drawing/2014/main" id="{CF16A843-FAD7-4F15-948A-C4D00DC0A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22605" y="5627161"/>
              <a:ext cx="624997" cy="624997"/>
            </a:xfrm>
            <a:prstGeom prst="rect">
              <a:avLst/>
            </a:prstGeom>
          </p:spPr>
        </p:pic>
        <p:sp>
          <p:nvSpPr>
            <p:cNvPr id="53" name="TextBox 112">
              <a:extLst>
                <a:ext uri="{FF2B5EF4-FFF2-40B4-BE49-F238E27FC236}">
                  <a16:creationId xmlns:a16="http://schemas.microsoft.com/office/drawing/2014/main" id="{269E5212-11EE-4443-BE75-72F6DA2C76AB}"/>
                </a:ext>
              </a:extLst>
            </p:cNvPr>
            <p:cNvSpPr txBox="1"/>
            <p:nvPr/>
          </p:nvSpPr>
          <p:spPr>
            <a:xfrm>
              <a:off x="2879186" y="6297949"/>
              <a:ext cx="711834" cy="3183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Script </a:t>
              </a:r>
            </a:p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Pyton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</p:grpSp>
      <p:pic>
        <p:nvPicPr>
          <p:cNvPr id="54" name="Picture 1045">
            <a:extLst>
              <a:ext uri="{FF2B5EF4-FFF2-40B4-BE49-F238E27FC236}">
                <a16:creationId xmlns:a16="http://schemas.microsoft.com/office/drawing/2014/main" id="{67198F65-C5A4-45EC-84D3-02F3DFCFC7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00237" y="2778076"/>
            <a:ext cx="338967" cy="141236"/>
          </a:xfrm>
          <a:prstGeom prst="rect">
            <a:avLst/>
          </a:prstGeom>
        </p:spPr>
      </p:pic>
      <p:sp>
        <p:nvSpPr>
          <p:cNvPr id="55" name="Dodecagon 191">
            <a:extLst>
              <a:ext uri="{FF2B5EF4-FFF2-40B4-BE49-F238E27FC236}">
                <a16:creationId xmlns:a16="http://schemas.microsoft.com/office/drawing/2014/main" id="{C9CEE9F1-44CF-4D9B-9F66-1DAD552B6B11}"/>
              </a:ext>
            </a:extLst>
          </p:cNvPr>
          <p:cNvSpPr/>
          <p:nvPr/>
        </p:nvSpPr>
        <p:spPr bwMode="ltGray">
          <a:xfrm>
            <a:off x="2825387" y="5383323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C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pic>
        <p:nvPicPr>
          <p:cNvPr id="56" name="Picture 4" descr="Imagem relacionada">
            <a:extLst>
              <a:ext uri="{FF2B5EF4-FFF2-40B4-BE49-F238E27FC236}">
                <a16:creationId xmlns:a16="http://schemas.microsoft.com/office/drawing/2014/main" id="{ADA7122B-1F8A-412C-9A33-2E243313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31" y="1916965"/>
            <a:ext cx="228885" cy="35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an 96">
            <a:extLst>
              <a:ext uri="{FF2B5EF4-FFF2-40B4-BE49-F238E27FC236}">
                <a16:creationId xmlns:a16="http://schemas.microsoft.com/office/drawing/2014/main" id="{32163D03-5496-45BD-9755-7820FB13D2AA}"/>
              </a:ext>
            </a:extLst>
          </p:cNvPr>
          <p:cNvSpPr/>
          <p:nvPr/>
        </p:nvSpPr>
        <p:spPr bwMode="ltGray">
          <a:xfrm>
            <a:off x="2120615" y="3461441"/>
            <a:ext cx="226715" cy="278483"/>
          </a:xfrm>
          <a:prstGeom prst="can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C000"/>
              </a:gs>
              <a:gs pos="100000">
                <a:srgbClr val="E9FA06"/>
              </a:gs>
            </a:gsLst>
            <a:lin ang="10800000" scaled="1"/>
            <a:tileRect/>
          </a:gra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grpSp>
        <p:nvGrpSpPr>
          <p:cNvPr id="58" name="Group 106">
            <a:extLst>
              <a:ext uri="{FF2B5EF4-FFF2-40B4-BE49-F238E27FC236}">
                <a16:creationId xmlns:a16="http://schemas.microsoft.com/office/drawing/2014/main" id="{573A7B00-B1E6-4717-895F-10CC21CADCC4}"/>
              </a:ext>
            </a:extLst>
          </p:cNvPr>
          <p:cNvGrpSpPr/>
          <p:nvPr/>
        </p:nvGrpSpPr>
        <p:grpSpPr>
          <a:xfrm>
            <a:off x="2086809" y="5046729"/>
            <a:ext cx="255903" cy="437463"/>
            <a:chOff x="950131" y="5302591"/>
            <a:chExt cx="1341563" cy="1337110"/>
          </a:xfrm>
        </p:grpSpPr>
        <p:pic>
          <p:nvPicPr>
            <p:cNvPr id="59" name="Picture 4" descr="Resultado de imagem para api">
              <a:extLst>
                <a:ext uri="{FF2B5EF4-FFF2-40B4-BE49-F238E27FC236}">
                  <a16:creationId xmlns:a16="http://schemas.microsoft.com/office/drawing/2014/main" id="{C6DC6858-912B-47E8-9892-4EF49C4CD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131" y="5302591"/>
              <a:ext cx="1341563" cy="89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100">
              <a:extLst>
                <a:ext uri="{FF2B5EF4-FFF2-40B4-BE49-F238E27FC236}">
                  <a16:creationId xmlns:a16="http://schemas.microsoft.com/office/drawing/2014/main" id="{14C895C2-6E76-4990-AA8D-0CEF270AC063}"/>
                </a:ext>
              </a:extLst>
            </p:cNvPr>
            <p:cNvSpPr txBox="1"/>
            <p:nvPr/>
          </p:nvSpPr>
          <p:spPr>
            <a:xfrm>
              <a:off x="1180709" y="6321370"/>
              <a:ext cx="771895" cy="3183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Google Analytics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Group 219">
            <a:extLst>
              <a:ext uri="{FF2B5EF4-FFF2-40B4-BE49-F238E27FC236}">
                <a16:creationId xmlns:a16="http://schemas.microsoft.com/office/drawing/2014/main" id="{77F08489-E8F4-4AD5-910F-4AE346E98DA2}"/>
              </a:ext>
            </a:extLst>
          </p:cNvPr>
          <p:cNvGrpSpPr/>
          <p:nvPr/>
        </p:nvGrpSpPr>
        <p:grpSpPr>
          <a:xfrm>
            <a:off x="2341534" y="2350807"/>
            <a:ext cx="432729" cy="246929"/>
            <a:chOff x="2503617" y="1899212"/>
            <a:chExt cx="771895" cy="502941"/>
          </a:xfrm>
        </p:grpSpPr>
        <p:pic>
          <p:nvPicPr>
            <p:cNvPr id="62" name="Picture 220">
              <a:extLst>
                <a:ext uri="{FF2B5EF4-FFF2-40B4-BE49-F238E27FC236}">
                  <a16:creationId xmlns:a16="http://schemas.microsoft.com/office/drawing/2014/main" id="{E5A3D45D-7F9D-4FFA-92BB-54A31A37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82060" y="1899212"/>
              <a:ext cx="376485" cy="376485"/>
            </a:xfrm>
            <a:prstGeom prst="rect">
              <a:avLst/>
            </a:prstGeom>
          </p:spPr>
        </p:pic>
        <p:sp>
          <p:nvSpPr>
            <p:cNvPr id="63" name="TextBox 221">
              <a:extLst>
                <a:ext uri="{FF2B5EF4-FFF2-40B4-BE49-F238E27FC236}">
                  <a16:creationId xmlns:a16="http://schemas.microsoft.com/office/drawing/2014/main" id="{9EAC17C2-B79D-4C69-B90A-4839704FDEC9}"/>
                </a:ext>
              </a:extLst>
            </p:cNvPr>
            <p:cNvSpPr txBox="1"/>
            <p:nvPr/>
          </p:nvSpPr>
          <p:spPr>
            <a:xfrm>
              <a:off x="2503617" y="2263381"/>
              <a:ext cx="771895" cy="13877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Usuário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219">
            <a:extLst>
              <a:ext uri="{FF2B5EF4-FFF2-40B4-BE49-F238E27FC236}">
                <a16:creationId xmlns:a16="http://schemas.microsoft.com/office/drawing/2014/main" id="{EB27AA0F-761C-4C9E-A94D-1476F33736D5}"/>
              </a:ext>
            </a:extLst>
          </p:cNvPr>
          <p:cNvGrpSpPr/>
          <p:nvPr/>
        </p:nvGrpSpPr>
        <p:grpSpPr>
          <a:xfrm>
            <a:off x="2323095" y="5554154"/>
            <a:ext cx="432729" cy="246929"/>
            <a:chOff x="2503617" y="1899212"/>
            <a:chExt cx="771895" cy="502941"/>
          </a:xfrm>
        </p:grpSpPr>
        <p:pic>
          <p:nvPicPr>
            <p:cNvPr id="65" name="Picture 220">
              <a:extLst>
                <a:ext uri="{FF2B5EF4-FFF2-40B4-BE49-F238E27FC236}">
                  <a16:creationId xmlns:a16="http://schemas.microsoft.com/office/drawing/2014/main" id="{3611FBAC-0A7C-4B87-A121-66DE9A96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82060" y="1899212"/>
              <a:ext cx="376485" cy="376485"/>
            </a:xfrm>
            <a:prstGeom prst="rect">
              <a:avLst/>
            </a:prstGeom>
          </p:spPr>
        </p:pic>
        <p:sp>
          <p:nvSpPr>
            <p:cNvPr id="66" name="TextBox 221">
              <a:extLst>
                <a:ext uri="{FF2B5EF4-FFF2-40B4-BE49-F238E27FC236}">
                  <a16:creationId xmlns:a16="http://schemas.microsoft.com/office/drawing/2014/main" id="{B4522917-173A-4717-A153-97D4FF5C0643}"/>
                </a:ext>
              </a:extLst>
            </p:cNvPr>
            <p:cNvSpPr txBox="1"/>
            <p:nvPr/>
          </p:nvSpPr>
          <p:spPr>
            <a:xfrm>
              <a:off x="2503617" y="2263381"/>
              <a:ext cx="771895" cy="13877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Usuário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Group 147">
            <a:extLst>
              <a:ext uri="{FF2B5EF4-FFF2-40B4-BE49-F238E27FC236}">
                <a16:creationId xmlns:a16="http://schemas.microsoft.com/office/drawing/2014/main" id="{B19E110C-E6ED-4BC9-A5B1-6172ED5CBAD6}"/>
              </a:ext>
            </a:extLst>
          </p:cNvPr>
          <p:cNvGrpSpPr/>
          <p:nvPr/>
        </p:nvGrpSpPr>
        <p:grpSpPr>
          <a:xfrm>
            <a:off x="2354766" y="2803381"/>
            <a:ext cx="335791" cy="530294"/>
            <a:chOff x="2508163" y="4821242"/>
            <a:chExt cx="711834" cy="764728"/>
          </a:xfrm>
        </p:grpSpPr>
        <p:pic>
          <p:nvPicPr>
            <p:cNvPr id="68" name="Picture 8" descr="Resultado de imagem para firewall icon">
              <a:extLst>
                <a:ext uri="{FF2B5EF4-FFF2-40B4-BE49-F238E27FC236}">
                  <a16:creationId xmlns:a16="http://schemas.microsoft.com/office/drawing/2014/main" id="{237A76DD-66C3-4EB1-87C6-F05BA64D9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769" y="4821242"/>
              <a:ext cx="705352" cy="705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149">
              <a:extLst>
                <a:ext uri="{FF2B5EF4-FFF2-40B4-BE49-F238E27FC236}">
                  <a16:creationId xmlns:a16="http://schemas.microsoft.com/office/drawing/2014/main" id="{B8F98E70-C5EF-4108-9775-512069E24EBE}"/>
                </a:ext>
              </a:extLst>
            </p:cNvPr>
            <p:cNvSpPr txBox="1"/>
            <p:nvPr/>
          </p:nvSpPr>
          <p:spPr>
            <a:xfrm>
              <a:off x="2508163" y="5402436"/>
              <a:ext cx="711834" cy="1835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Firewall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Group 147">
            <a:extLst>
              <a:ext uri="{FF2B5EF4-FFF2-40B4-BE49-F238E27FC236}">
                <a16:creationId xmlns:a16="http://schemas.microsoft.com/office/drawing/2014/main" id="{7DAC6B3C-2F73-4903-B219-D604DBF9B3C8}"/>
              </a:ext>
            </a:extLst>
          </p:cNvPr>
          <p:cNvGrpSpPr/>
          <p:nvPr/>
        </p:nvGrpSpPr>
        <p:grpSpPr>
          <a:xfrm>
            <a:off x="2342107" y="4510636"/>
            <a:ext cx="335791" cy="530294"/>
            <a:chOff x="2508163" y="4821242"/>
            <a:chExt cx="711834" cy="764728"/>
          </a:xfrm>
        </p:grpSpPr>
        <p:pic>
          <p:nvPicPr>
            <p:cNvPr id="71" name="Picture 8" descr="Resultado de imagem para firewall icon">
              <a:extLst>
                <a:ext uri="{FF2B5EF4-FFF2-40B4-BE49-F238E27FC236}">
                  <a16:creationId xmlns:a16="http://schemas.microsoft.com/office/drawing/2014/main" id="{FB4C6C76-B48B-44F0-B49E-C4A78177A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769" y="4821242"/>
              <a:ext cx="705352" cy="705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149">
              <a:extLst>
                <a:ext uri="{FF2B5EF4-FFF2-40B4-BE49-F238E27FC236}">
                  <a16:creationId xmlns:a16="http://schemas.microsoft.com/office/drawing/2014/main" id="{1C82B656-7F84-4EFC-8B63-820E0891ABC6}"/>
                </a:ext>
              </a:extLst>
            </p:cNvPr>
            <p:cNvSpPr txBox="1"/>
            <p:nvPr/>
          </p:nvSpPr>
          <p:spPr>
            <a:xfrm>
              <a:off x="2508163" y="5402436"/>
              <a:ext cx="711834" cy="1835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Firewall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73" name="Straight Connector 171">
            <a:extLst>
              <a:ext uri="{FF2B5EF4-FFF2-40B4-BE49-F238E27FC236}">
                <a16:creationId xmlns:a16="http://schemas.microsoft.com/office/drawing/2014/main" id="{8948FACD-17AE-4198-ADB6-EFC5539A499D}"/>
              </a:ext>
            </a:extLst>
          </p:cNvPr>
          <p:cNvCxnSpPr>
            <a:cxnSpLocks/>
          </p:cNvCxnSpPr>
          <p:nvPr/>
        </p:nvCxnSpPr>
        <p:spPr>
          <a:xfrm>
            <a:off x="2027823" y="4432325"/>
            <a:ext cx="451472" cy="52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ight Arrow 158">
            <a:extLst>
              <a:ext uri="{FF2B5EF4-FFF2-40B4-BE49-F238E27FC236}">
                <a16:creationId xmlns:a16="http://schemas.microsoft.com/office/drawing/2014/main" id="{F1A43534-9FB2-4BAA-AFC7-D32B1A87E123}"/>
              </a:ext>
            </a:extLst>
          </p:cNvPr>
          <p:cNvSpPr/>
          <p:nvPr/>
        </p:nvSpPr>
        <p:spPr bwMode="ltGray">
          <a:xfrm rot="1435390">
            <a:off x="4322120" y="3426387"/>
            <a:ext cx="300033" cy="45446"/>
          </a:xfrm>
          <a:prstGeom prst="right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75" name="Right Arrow 16">
            <a:extLst>
              <a:ext uri="{FF2B5EF4-FFF2-40B4-BE49-F238E27FC236}">
                <a16:creationId xmlns:a16="http://schemas.microsoft.com/office/drawing/2014/main" id="{5B3F2CA1-D0A7-4B1D-90D6-AE85E679C74C}"/>
              </a:ext>
            </a:extLst>
          </p:cNvPr>
          <p:cNvSpPr/>
          <p:nvPr/>
        </p:nvSpPr>
        <p:spPr bwMode="ltGray">
          <a:xfrm>
            <a:off x="4239653" y="3337028"/>
            <a:ext cx="406883" cy="80981"/>
          </a:xfrm>
          <a:prstGeom prst="right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76" name="Right Arrow 162">
            <a:extLst>
              <a:ext uri="{FF2B5EF4-FFF2-40B4-BE49-F238E27FC236}">
                <a16:creationId xmlns:a16="http://schemas.microsoft.com/office/drawing/2014/main" id="{CBB61110-73BF-459F-9715-E14718A3B48A}"/>
              </a:ext>
            </a:extLst>
          </p:cNvPr>
          <p:cNvSpPr/>
          <p:nvPr/>
        </p:nvSpPr>
        <p:spPr bwMode="ltGray">
          <a:xfrm rot="2667157">
            <a:off x="4208371" y="3466823"/>
            <a:ext cx="420963" cy="47759"/>
          </a:xfrm>
          <a:prstGeom prst="right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cxnSp>
        <p:nvCxnSpPr>
          <p:cNvPr id="77" name="Straight Connector 171">
            <a:extLst>
              <a:ext uri="{FF2B5EF4-FFF2-40B4-BE49-F238E27FC236}">
                <a16:creationId xmlns:a16="http://schemas.microsoft.com/office/drawing/2014/main" id="{A2D45033-510A-4838-9204-E938B62B7AC6}"/>
              </a:ext>
            </a:extLst>
          </p:cNvPr>
          <p:cNvCxnSpPr>
            <a:cxnSpLocks/>
          </p:cNvCxnSpPr>
          <p:nvPr/>
        </p:nvCxnSpPr>
        <p:spPr>
          <a:xfrm>
            <a:off x="2529270" y="4419242"/>
            <a:ext cx="195283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Dodecagon 151">
            <a:extLst>
              <a:ext uri="{FF2B5EF4-FFF2-40B4-BE49-F238E27FC236}">
                <a16:creationId xmlns:a16="http://schemas.microsoft.com/office/drawing/2014/main" id="{3776DB91-5966-482A-8AD0-30B1DE36DFB9}"/>
              </a:ext>
            </a:extLst>
          </p:cNvPr>
          <p:cNvSpPr/>
          <p:nvPr/>
        </p:nvSpPr>
        <p:spPr bwMode="ltGray">
          <a:xfrm>
            <a:off x="3979353" y="3965863"/>
            <a:ext cx="234865" cy="181328"/>
          </a:xfrm>
          <a:prstGeom prst="dodecagon">
            <a:avLst/>
          </a:prstGeom>
          <a:noFill/>
          <a:ln w="190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01A982"/>
                </a:solidFill>
              </a:rPr>
              <a:t>Q</a:t>
            </a:r>
            <a:endParaRPr lang="en-US" sz="788" dirty="0" err="1">
              <a:solidFill>
                <a:srgbClr val="01A982"/>
              </a:solidFill>
            </a:endParaRPr>
          </a:p>
        </p:txBody>
      </p:sp>
      <p:sp>
        <p:nvSpPr>
          <p:cNvPr id="79" name="TextBox 14">
            <a:extLst>
              <a:ext uri="{FF2B5EF4-FFF2-40B4-BE49-F238E27FC236}">
                <a16:creationId xmlns:a16="http://schemas.microsoft.com/office/drawing/2014/main" id="{1AA1E3FC-09FC-483B-AAB7-0E6D96225361}"/>
              </a:ext>
            </a:extLst>
          </p:cNvPr>
          <p:cNvSpPr txBox="1"/>
          <p:nvPr/>
        </p:nvSpPr>
        <p:spPr>
          <a:xfrm>
            <a:off x="4482821" y="4449995"/>
            <a:ext cx="1242455" cy="469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dado </a:t>
            </a:r>
          </a:p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versionado</a:t>
            </a:r>
          </a:p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(camada física)</a:t>
            </a:r>
            <a:endParaRPr lang="en-US" sz="788" dirty="0">
              <a:solidFill>
                <a:prstClr val="black"/>
              </a:solidFill>
            </a:endParaRPr>
          </a:p>
        </p:txBody>
      </p:sp>
      <p:sp>
        <p:nvSpPr>
          <p:cNvPr id="80" name="TextBox 15">
            <a:extLst>
              <a:ext uri="{FF2B5EF4-FFF2-40B4-BE49-F238E27FC236}">
                <a16:creationId xmlns:a16="http://schemas.microsoft.com/office/drawing/2014/main" id="{49022A86-729F-4FFE-A329-D9DC475BA8EC}"/>
              </a:ext>
            </a:extLst>
          </p:cNvPr>
          <p:cNvSpPr txBox="1"/>
          <p:nvPr/>
        </p:nvSpPr>
        <p:spPr>
          <a:xfrm>
            <a:off x="5333507" y="4434271"/>
            <a:ext cx="1206832" cy="469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dado </a:t>
            </a:r>
          </a:p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NÃO versionado</a:t>
            </a:r>
          </a:p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prstClr val="black"/>
                </a:solidFill>
              </a:rPr>
              <a:t>(camada lógica)</a:t>
            </a:r>
            <a:endParaRPr lang="en-US" sz="788" dirty="0">
              <a:solidFill>
                <a:prstClr val="black"/>
              </a:solidFill>
            </a:endParaRPr>
          </a:p>
        </p:txBody>
      </p:sp>
      <p:grpSp>
        <p:nvGrpSpPr>
          <p:cNvPr id="81" name="Group 129">
            <a:extLst>
              <a:ext uri="{FF2B5EF4-FFF2-40B4-BE49-F238E27FC236}">
                <a16:creationId xmlns:a16="http://schemas.microsoft.com/office/drawing/2014/main" id="{A580F4C2-FA2D-4A19-80CC-1ED7F17A6C9B}"/>
              </a:ext>
            </a:extLst>
          </p:cNvPr>
          <p:cNvGrpSpPr/>
          <p:nvPr/>
        </p:nvGrpSpPr>
        <p:grpSpPr>
          <a:xfrm>
            <a:off x="5011833" y="3758644"/>
            <a:ext cx="359578" cy="164222"/>
            <a:chOff x="6586072" y="3541507"/>
            <a:chExt cx="793956" cy="298450"/>
          </a:xfrm>
        </p:grpSpPr>
        <p:pic>
          <p:nvPicPr>
            <p:cNvPr id="82" name="Picture 17">
              <a:extLst>
                <a:ext uri="{FF2B5EF4-FFF2-40B4-BE49-F238E27FC236}">
                  <a16:creationId xmlns:a16="http://schemas.microsoft.com/office/drawing/2014/main" id="{F8226E56-255C-40D6-9ABC-1820E242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86072" y="3541507"/>
              <a:ext cx="406145" cy="298450"/>
            </a:xfrm>
            <a:prstGeom prst="rect">
              <a:avLst/>
            </a:prstGeom>
          </p:spPr>
        </p:pic>
        <p:sp>
          <p:nvSpPr>
            <p:cNvPr id="83" name="TextBox 19">
              <a:extLst>
                <a:ext uri="{FF2B5EF4-FFF2-40B4-BE49-F238E27FC236}">
                  <a16:creationId xmlns:a16="http://schemas.microsoft.com/office/drawing/2014/main" id="{C267A129-EE58-4865-80D2-FA761D82DEF9}"/>
                </a:ext>
              </a:extLst>
            </p:cNvPr>
            <p:cNvSpPr txBox="1"/>
            <p:nvPr/>
          </p:nvSpPr>
          <p:spPr>
            <a:xfrm>
              <a:off x="6986678" y="3615840"/>
              <a:ext cx="393350" cy="2241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ORC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</p:grpSp>
      <p:sp>
        <p:nvSpPr>
          <p:cNvPr id="84" name="TextBox 22">
            <a:extLst>
              <a:ext uri="{FF2B5EF4-FFF2-40B4-BE49-F238E27FC236}">
                <a16:creationId xmlns:a16="http://schemas.microsoft.com/office/drawing/2014/main" id="{0B2D20C0-7452-4800-B8FC-2BEA35E9A0DC}"/>
              </a:ext>
            </a:extLst>
          </p:cNvPr>
          <p:cNvSpPr txBox="1"/>
          <p:nvPr/>
        </p:nvSpPr>
        <p:spPr>
          <a:xfrm>
            <a:off x="4283702" y="1902749"/>
            <a:ext cx="2449286" cy="116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b="1" dirty="0">
                <a:solidFill>
                  <a:prstClr val="black"/>
                </a:solidFill>
              </a:rPr>
              <a:t>DATA LAKE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85" name="Straight Connector 26">
            <a:extLst>
              <a:ext uri="{FF2B5EF4-FFF2-40B4-BE49-F238E27FC236}">
                <a16:creationId xmlns:a16="http://schemas.microsoft.com/office/drawing/2014/main" id="{2EAAB0AD-41E0-47B5-B44B-497A784A58A2}"/>
              </a:ext>
            </a:extLst>
          </p:cNvPr>
          <p:cNvCxnSpPr>
            <a:cxnSpLocks/>
          </p:cNvCxnSpPr>
          <p:nvPr/>
        </p:nvCxnSpPr>
        <p:spPr>
          <a:xfrm>
            <a:off x="5555049" y="2747041"/>
            <a:ext cx="0" cy="22047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8">
            <a:extLst>
              <a:ext uri="{FF2B5EF4-FFF2-40B4-BE49-F238E27FC236}">
                <a16:creationId xmlns:a16="http://schemas.microsoft.com/office/drawing/2014/main" id="{6573BB23-892F-481B-9956-4F5EBC87CF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07689" y="2820258"/>
            <a:ext cx="379703" cy="316418"/>
          </a:xfrm>
          <a:prstGeom prst="rect">
            <a:avLst/>
          </a:prstGeom>
        </p:spPr>
      </p:pic>
      <p:pic>
        <p:nvPicPr>
          <p:cNvPr id="87" name="Picture 92">
            <a:extLst>
              <a:ext uri="{FF2B5EF4-FFF2-40B4-BE49-F238E27FC236}">
                <a16:creationId xmlns:a16="http://schemas.microsoft.com/office/drawing/2014/main" id="{ECE68EB9-D230-4725-9B5E-D3079E1960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94075" y="2879119"/>
            <a:ext cx="603338" cy="244412"/>
          </a:xfrm>
          <a:prstGeom prst="rect">
            <a:avLst/>
          </a:prstGeom>
        </p:spPr>
      </p:pic>
      <p:grpSp>
        <p:nvGrpSpPr>
          <p:cNvPr id="88" name="Group 131">
            <a:extLst>
              <a:ext uri="{FF2B5EF4-FFF2-40B4-BE49-F238E27FC236}">
                <a16:creationId xmlns:a16="http://schemas.microsoft.com/office/drawing/2014/main" id="{49A3D611-F6FA-430B-98D8-A93FB6048263}"/>
              </a:ext>
            </a:extLst>
          </p:cNvPr>
          <p:cNvGrpSpPr/>
          <p:nvPr/>
        </p:nvGrpSpPr>
        <p:grpSpPr>
          <a:xfrm>
            <a:off x="5007680" y="4108483"/>
            <a:ext cx="358227" cy="166508"/>
            <a:chOff x="6580533" y="4222004"/>
            <a:chExt cx="790973" cy="302605"/>
          </a:xfrm>
        </p:grpSpPr>
        <p:pic>
          <p:nvPicPr>
            <p:cNvPr id="89" name="Picture 137">
              <a:extLst>
                <a:ext uri="{FF2B5EF4-FFF2-40B4-BE49-F238E27FC236}">
                  <a16:creationId xmlns:a16="http://schemas.microsoft.com/office/drawing/2014/main" id="{6A2C2717-F41F-488F-8FA4-C7CF176FA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80533" y="4222004"/>
              <a:ext cx="406145" cy="298450"/>
            </a:xfrm>
            <a:prstGeom prst="rect">
              <a:avLst/>
            </a:prstGeom>
          </p:spPr>
        </p:pic>
        <p:sp>
          <p:nvSpPr>
            <p:cNvPr id="90" name="TextBox 138">
              <a:extLst>
                <a:ext uri="{FF2B5EF4-FFF2-40B4-BE49-F238E27FC236}">
                  <a16:creationId xmlns:a16="http://schemas.microsoft.com/office/drawing/2014/main" id="{D3121BE3-AC2E-468D-A702-D4B283CE13D4}"/>
                </a:ext>
              </a:extLst>
            </p:cNvPr>
            <p:cNvSpPr txBox="1"/>
            <p:nvPr/>
          </p:nvSpPr>
          <p:spPr>
            <a:xfrm>
              <a:off x="6978156" y="4300492"/>
              <a:ext cx="393350" cy="2241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...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</p:grpSp>
      <p:pic>
        <p:nvPicPr>
          <p:cNvPr id="91" name="Picture 1040">
            <a:extLst>
              <a:ext uri="{FF2B5EF4-FFF2-40B4-BE49-F238E27FC236}">
                <a16:creationId xmlns:a16="http://schemas.microsoft.com/office/drawing/2014/main" id="{044550AD-E71C-409E-89E5-2AEABC0485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39262" y="5180378"/>
            <a:ext cx="1372684" cy="644492"/>
          </a:xfrm>
          <a:prstGeom prst="rect">
            <a:avLst/>
          </a:prstGeom>
        </p:spPr>
      </p:pic>
      <p:sp>
        <p:nvSpPr>
          <p:cNvPr id="92" name="Can 10">
            <a:extLst>
              <a:ext uri="{FF2B5EF4-FFF2-40B4-BE49-F238E27FC236}">
                <a16:creationId xmlns:a16="http://schemas.microsoft.com/office/drawing/2014/main" id="{11C68D44-7CF4-4350-9E49-50C7E32C139F}"/>
              </a:ext>
            </a:extLst>
          </p:cNvPr>
          <p:cNvSpPr/>
          <p:nvPr/>
        </p:nvSpPr>
        <p:spPr bwMode="ltGray">
          <a:xfrm>
            <a:off x="4838668" y="3565971"/>
            <a:ext cx="527811" cy="789331"/>
          </a:xfrm>
          <a:prstGeom prst="can">
            <a:avLst/>
          </a:prstGeom>
          <a:noFill/>
          <a:ln w="190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93" name="Can 21">
            <a:extLst>
              <a:ext uri="{FF2B5EF4-FFF2-40B4-BE49-F238E27FC236}">
                <a16:creationId xmlns:a16="http://schemas.microsoft.com/office/drawing/2014/main" id="{E009913A-871A-4F57-8E1B-C3F8B2B0B3DD}"/>
              </a:ext>
            </a:extLst>
          </p:cNvPr>
          <p:cNvSpPr/>
          <p:nvPr/>
        </p:nvSpPr>
        <p:spPr bwMode="ltGray">
          <a:xfrm>
            <a:off x="5625071" y="3569230"/>
            <a:ext cx="549700" cy="816734"/>
          </a:xfrm>
          <a:prstGeom prst="can">
            <a:avLst/>
          </a:prstGeom>
          <a:noFill/>
          <a:ln w="190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grpSp>
        <p:nvGrpSpPr>
          <p:cNvPr id="94" name="Group 128">
            <a:extLst>
              <a:ext uri="{FF2B5EF4-FFF2-40B4-BE49-F238E27FC236}">
                <a16:creationId xmlns:a16="http://schemas.microsoft.com/office/drawing/2014/main" id="{8E4EF6AC-0B92-4773-862D-281BE95FE9AB}"/>
              </a:ext>
            </a:extLst>
          </p:cNvPr>
          <p:cNvGrpSpPr/>
          <p:nvPr/>
        </p:nvGrpSpPr>
        <p:grpSpPr>
          <a:xfrm>
            <a:off x="5691896" y="3722729"/>
            <a:ext cx="312008" cy="493439"/>
            <a:chOff x="8154062" y="3545040"/>
            <a:chExt cx="968933" cy="826189"/>
          </a:xfrm>
        </p:grpSpPr>
        <p:sp>
          <p:nvSpPr>
            <p:cNvPr id="95" name="TextBox 24">
              <a:extLst>
                <a:ext uri="{FF2B5EF4-FFF2-40B4-BE49-F238E27FC236}">
                  <a16:creationId xmlns:a16="http://schemas.microsoft.com/office/drawing/2014/main" id="{EB207E63-15BE-4F79-87D9-CB192B8DA95B}"/>
                </a:ext>
              </a:extLst>
            </p:cNvPr>
            <p:cNvSpPr txBox="1"/>
            <p:nvPr/>
          </p:nvSpPr>
          <p:spPr>
            <a:xfrm>
              <a:off x="8154062" y="4242960"/>
              <a:ext cx="968933" cy="1282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Tabela HIVE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  <p:pic>
          <p:nvPicPr>
            <p:cNvPr id="96" name="Picture 23">
              <a:extLst>
                <a:ext uri="{FF2B5EF4-FFF2-40B4-BE49-F238E27FC236}">
                  <a16:creationId xmlns:a16="http://schemas.microsoft.com/office/drawing/2014/main" id="{FB482E01-866E-45FC-B36D-27A49C6D9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362669" y="3545040"/>
              <a:ext cx="671020" cy="611844"/>
            </a:xfrm>
            <a:prstGeom prst="rect">
              <a:avLst/>
            </a:prstGeom>
          </p:spPr>
        </p:pic>
      </p:grpSp>
      <p:sp>
        <p:nvSpPr>
          <p:cNvPr id="97" name="Dodecagon 187">
            <a:extLst>
              <a:ext uri="{FF2B5EF4-FFF2-40B4-BE49-F238E27FC236}">
                <a16:creationId xmlns:a16="http://schemas.microsoft.com/office/drawing/2014/main" id="{88F92990-7393-4021-9068-CE92737268E0}"/>
              </a:ext>
            </a:extLst>
          </p:cNvPr>
          <p:cNvSpPr/>
          <p:nvPr/>
        </p:nvSpPr>
        <p:spPr bwMode="ltGray">
          <a:xfrm>
            <a:off x="5954427" y="3763682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I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sp>
        <p:nvSpPr>
          <p:cNvPr id="98" name="Dodecagon 151">
            <a:extLst>
              <a:ext uri="{FF2B5EF4-FFF2-40B4-BE49-F238E27FC236}">
                <a16:creationId xmlns:a16="http://schemas.microsoft.com/office/drawing/2014/main" id="{B48C88C4-5EDE-4513-A07B-35B730D84AEF}"/>
              </a:ext>
            </a:extLst>
          </p:cNvPr>
          <p:cNvSpPr/>
          <p:nvPr/>
        </p:nvSpPr>
        <p:spPr bwMode="ltGray">
          <a:xfrm>
            <a:off x="5959193" y="3996120"/>
            <a:ext cx="157788" cy="167881"/>
          </a:xfrm>
          <a:prstGeom prst="dodecagon">
            <a:avLst/>
          </a:prstGeom>
          <a:noFill/>
          <a:ln w="190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01A982"/>
                </a:solidFill>
              </a:rPr>
              <a:t>Q</a:t>
            </a:r>
            <a:endParaRPr lang="en-US" sz="788" dirty="0" err="1">
              <a:solidFill>
                <a:srgbClr val="01A982"/>
              </a:solidFill>
            </a:endParaRPr>
          </a:p>
        </p:txBody>
      </p:sp>
      <p:sp>
        <p:nvSpPr>
          <p:cNvPr id="99" name="Right Arrow 28">
            <a:extLst>
              <a:ext uri="{FF2B5EF4-FFF2-40B4-BE49-F238E27FC236}">
                <a16:creationId xmlns:a16="http://schemas.microsoft.com/office/drawing/2014/main" id="{3BF48405-B8EF-41FB-B46A-1FC2FB25B119}"/>
              </a:ext>
            </a:extLst>
          </p:cNvPr>
          <p:cNvSpPr/>
          <p:nvPr/>
        </p:nvSpPr>
        <p:spPr bwMode="ltGray">
          <a:xfrm rot="9679355">
            <a:off x="5352748" y="3748580"/>
            <a:ext cx="328956" cy="140303"/>
          </a:xfrm>
          <a:prstGeom prst="right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100" name="Right Arrow 139">
            <a:extLst>
              <a:ext uri="{FF2B5EF4-FFF2-40B4-BE49-F238E27FC236}">
                <a16:creationId xmlns:a16="http://schemas.microsoft.com/office/drawing/2014/main" id="{109743AE-E79F-42BC-9901-1083D02A47C9}"/>
              </a:ext>
            </a:extLst>
          </p:cNvPr>
          <p:cNvSpPr/>
          <p:nvPr/>
        </p:nvSpPr>
        <p:spPr bwMode="ltGray">
          <a:xfrm rot="8486590">
            <a:off x="5253149" y="4006918"/>
            <a:ext cx="470822" cy="151039"/>
          </a:xfrm>
          <a:prstGeom prst="right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101" name="Rectangle 71">
            <a:extLst>
              <a:ext uri="{FF2B5EF4-FFF2-40B4-BE49-F238E27FC236}">
                <a16:creationId xmlns:a16="http://schemas.microsoft.com/office/drawing/2014/main" id="{963E7BF1-E790-43EC-B344-DF94E395EEE5}"/>
              </a:ext>
            </a:extLst>
          </p:cNvPr>
          <p:cNvSpPr/>
          <p:nvPr/>
        </p:nvSpPr>
        <p:spPr bwMode="ltGray">
          <a:xfrm>
            <a:off x="7227007" y="2481360"/>
            <a:ext cx="71252" cy="163034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102" name="Right Arrow 72">
            <a:extLst>
              <a:ext uri="{FF2B5EF4-FFF2-40B4-BE49-F238E27FC236}">
                <a16:creationId xmlns:a16="http://schemas.microsoft.com/office/drawing/2014/main" id="{7B93E03D-4A16-45D2-8680-A6B408CD9C89}"/>
              </a:ext>
            </a:extLst>
          </p:cNvPr>
          <p:cNvSpPr/>
          <p:nvPr/>
        </p:nvSpPr>
        <p:spPr bwMode="ltGray">
          <a:xfrm>
            <a:off x="7306746" y="3072697"/>
            <a:ext cx="232337" cy="347175"/>
          </a:xfrm>
          <a:prstGeom prst="right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>
              <a:solidFill>
                <a:prstClr val="white"/>
              </a:solidFill>
            </a:endParaRPr>
          </a:p>
        </p:txBody>
      </p:sp>
      <p:grpSp>
        <p:nvGrpSpPr>
          <p:cNvPr id="103" name="Group 1038">
            <a:extLst>
              <a:ext uri="{FF2B5EF4-FFF2-40B4-BE49-F238E27FC236}">
                <a16:creationId xmlns:a16="http://schemas.microsoft.com/office/drawing/2014/main" id="{D14FA7AA-FCE7-4333-A310-4B7A84472A87}"/>
              </a:ext>
            </a:extLst>
          </p:cNvPr>
          <p:cNvGrpSpPr/>
          <p:nvPr/>
        </p:nvGrpSpPr>
        <p:grpSpPr>
          <a:xfrm>
            <a:off x="6478994" y="2457380"/>
            <a:ext cx="693689" cy="576179"/>
            <a:chOff x="9544716" y="2773269"/>
            <a:chExt cx="965874" cy="768238"/>
          </a:xfrm>
        </p:grpSpPr>
        <p:sp>
          <p:nvSpPr>
            <p:cNvPr id="104" name="Left-Right Arrow 79">
              <a:extLst>
                <a:ext uri="{FF2B5EF4-FFF2-40B4-BE49-F238E27FC236}">
                  <a16:creationId xmlns:a16="http://schemas.microsoft.com/office/drawing/2014/main" id="{CB2800E1-B908-4D03-80D4-FDC7DE651664}"/>
                </a:ext>
              </a:extLst>
            </p:cNvPr>
            <p:cNvSpPr/>
            <p:nvPr/>
          </p:nvSpPr>
          <p:spPr bwMode="ltGray">
            <a:xfrm>
              <a:off x="9544716" y="2773269"/>
              <a:ext cx="965874" cy="768238"/>
            </a:xfrm>
            <a:prstGeom prst="leftRightArrow">
              <a:avLst>
                <a:gd name="adj1" fmla="val 56183"/>
                <a:gd name="adj2" fmla="val 19084"/>
              </a:avLst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white"/>
                  </a:solidFill>
                </a:rPr>
                <a:t>JDBC</a:t>
              </a:r>
              <a:endParaRPr lang="en-US" sz="788" dirty="0" err="1">
                <a:solidFill>
                  <a:prstClr val="white"/>
                </a:solidFill>
              </a:endParaRPr>
            </a:p>
          </p:txBody>
        </p:sp>
        <p:pic>
          <p:nvPicPr>
            <p:cNvPr id="105" name="Picture 1037">
              <a:extLst>
                <a:ext uri="{FF2B5EF4-FFF2-40B4-BE49-F238E27FC236}">
                  <a16:creationId xmlns:a16="http://schemas.microsoft.com/office/drawing/2014/main" id="{8136A520-B43E-429A-98F1-106C221E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9495" y="2996926"/>
              <a:ext cx="727427" cy="326257"/>
            </a:xfrm>
            <a:prstGeom prst="rect">
              <a:avLst/>
            </a:prstGeom>
          </p:spPr>
        </p:pic>
      </p:grpSp>
      <p:grpSp>
        <p:nvGrpSpPr>
          <p:cNvPr id="106" name="Group 1039">
            <a:extLst>
              <a:ext uri="{FF2B5EF4-FFF2-40B4-BE49-F238E27FC236}">
                <a16:creationId xmlns:a16="http://schemas.microsoft.com/office/drawing/2014/main" id="{B3731220-A9BE-453D-93E9-E6106DD0C4C0}"/>
              </a:ext>
            </a:extLst>
          </p:cNvPr>
          <p:cNvGrpSpPr/>
          <p:nvPr/>
        </p:nvGrpSpPr>
        <p:grpSpPr>
          <a:xfrm>
            <a:off x="6482742" y="3542733"/>
            <a:ext cx="683501" cy="576179"/>
            <a:chOff x="9578633" y="4508635"/>
            <a:chExt cx="965874" cy="768238"/>
          </a:xfrm>
        </p:grpSpPr>
        <p:pic>
          <p:nvPicPr>
            <p:cNvPr id="107" name="Picture 1036">
              <a:extLst>
                <a:ext uri="{FF2B5EF4-FFF2-40B4-BE49-F238E27FC236}">
                  <a16:creationId xmlns:a16="http://schemas.microsoft.com/office/drawing/2014/main" id="{BDA11AC7-637B-4775-93BC-A4146816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30853" y="4567664"/>
              <a:ext cx="665186" cy="665186"/>
            </a:xfrm>
            <a:prstGeom prst="rect">
              <a:avLst/>
            </a:prstGeom>
          </p:spPr>
        </p:pic>
        <p:sp>
          <p:nvSpPr>
            <p:cNvPr id="108" name="Left-Right Arrow 153">
              <a:extLst>
                <a:ext uri="{FF2B5EF4-FFF2-40B4-BE49-F238E27FC236}">
                  <a16:creationId xmlns:a16="http://schemas.microsoft.com/office/drawing/2014/main" id="{476D8968-23BC-4ECA-BE2D-31A60E3A7127}"/>
                </a:ext>
              </a:extLst>
            </p:cNvPr>
            <p:cNvSpPr/>
            <p:nvPr/>
          </p:nvSpPr>
          <p:spPr bwMode="ltGray">
            <a:xfrm>
              <a:off x="9578633" y="4508635"/>
              <a:ext cx="965874" cy="768238"/>
            </a:xfrm>
            <a:prstGeom prst="leftRightArrow">
              <a:avLst>
                <a:gd name="adj1" fmla="val 56183"/>
                <a:gd name="adj2" fmla="val 19084"/>
              </a:avLst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788" dirty="0" err="1">
                <a:solidFill>
                  <a:prstClr val="white"/>
                </a:solidFill>
              </a:endParaRPr>
            </a:p>
          </p:txBody>
        </p:sp>
      </p:grpSp>
      <p:sp>
        <p:nvSpPr>
          <p:cNvPr id="109" name="Dodecagon 188">
            <a:extLst>
              <a:ext uri="{FF2B5EF4-FFF2-40B4-BE49-F238E27FC236}">
                <a16:creationId xmlns:a16="http://schemas.microsoft.com/office/drawing/2014/main" id="{4F94FE0A-7227-4DAF-9C4B-800663B0F502}"/>
              </a:ext>
            </a:extLst>
          </p:cNvPr>
          <p:cNvSpPr/>
          <p:nvPr/>
        </p:nvSpPr>
        <p:spPr bwMode="ltGray">
          <a:xfrm>
            <a:off x="9438269" y="3237677"/>
            <a:ext cx="157788" cy="167881"/>
          </a:xfrm>
          <a:prstGeom prst="dodec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788" dirty="0">
                <a:solidFill>
                  <a:srgbClr val="FF0000"/>
                </a:solidFill>
              </a:rPr>
              <a:t>J</a:t>
            </a:r>
            <a:endParaRPr lang="en-US" sz="788" dirty="0" err="1">
              <a:solidFill>
                <a:srgbClr val="FF0000"/>
              </a:solidFill>
            </a:endParaRPr>
          </a:p>
        </p:txBody>
      </p:sp>
      <p:graphicFrame>
        <p:nvGraphicFramePr>
          <p:cNvPr id="110" name="Object 95">
            <a:extLst>
              <a:ext uri="{FF2B5EF4-FFF2-40B4-BE49-F238E27FC236}">
                <a16:creationId xmlns:a16="http://schemas.microsoft.com/office/drawing/2014/main" id="{6BA8C541-A63E-4295-8540-9F2B0B509A5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644157" y="5256963"/>
          <a:ext cx="285750" cy="273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Imagem de bitmap" r:id="rId23" imgW="447856" imgH="428798" progId="PBrush">
                  <p:embed/>
                </p:oleObj>
              </mc:Choice>
              <mc:Fallback>
                <p:oleObj name="Imagem de bitmap" r:id="rId23" imgW="447856" imgH="428798" progId="PBrush">
                  <p:embed/>
                  <p:pic>
                    <p:nvPicPr>
                      <p:cNvPr id="110" name="Object 95">
                        <a:extLst>
                          <a:ext uri="{FF2B5EF4-FFF2-40B4-BE49-F238E27FC236}">
                            <a16:creationId xmlns:a16="http://schemas.microsoft.com/office/drawing/2014/main" id="{6BA8C541-A63E-4295-8540-9F2B0B509A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4157" y="5256963"/>
                        <a:ext cx="285750" cy="273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96">
            <a:extLst>
              <a:ext uri="{FF2B5EF4-FFF2-40B4-BE49-F238E27FC236}">
                <a16:creationId xmlns:a16="http://schemas.microsoft.com/office/drawing/2014/main" id="{258FD0C4-DB1A-4D32-8788-66236D3CCB3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438269" y="4206954"/>
          <a:ext cx="235744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Imagem de bitmap" r:id="rId25" imgW="466543" imgH="428798" progId="PBrush">
                  <p:embed/>
                </p:oleObj>
              </mc:Choice>
              <mc:Fallback>
                <p:oleObj name="Imagem de bitmap" r:id="rId25" imgW="466543" imgH="428798" progId="PBrush">
                  <p:embed/>
                  <p:pic>
                    <p:nvPicPr>
                      <p:cNvPr id="111" name="Object 96">
                        <a:extLst>
                          <a:ext uri="{FF2B5EF4-FFF2-40B4-BE49-F238E27FC236}">
                            <a16:creationId xmlns:a16="http://schemas.microsoft.com/office/drawing/2014/main" id="{258FD0C4-DB1A-4D32-8788-66236D3CCB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8269" y="4206954"/>
                        <a:ext cx="235744" cy="2166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97">
            <a:extLst>
              <a:ext uri="{FF2B5EF4-FFF2-40B4-BE49-F238E27FC236}">
                <a16:creationId xmlns:a16="http://schemas.microsoft.com/office/drawing/2014/main" id="{5123515A-EE75-4762-9991-459F5FCA71A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557603" y="3523582"/>
          <a:ext cx="285750" cy="24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Imagem de bitmap" r:id="rId27" imgW="476316" imgH="409632" progId="PBrush">
                  <p:embed/>
                </p:oleObj>
              </mc:Choice>
              <mc:Fallback>
                <p:oleObj name="Imagem de bitmap" r:id="rId27" imgW="476316" imgH="409632" progId="PBrush">
                  <p:embed/>
                  <p:pic>
                    <p:nvPicPr>
                      <p:cNvPr id="112" name="Object 97">
                        <a:extLst>
                          <a:ext uri="{FF2B5EF4-FFF2-40B4-BE49-F238E27FC236}">
                            <a16:creationId xmlns:a16="http://schemas.microsoft.com/office/drawing/2014/main" id="{5123515A-EE75-4762-9991-459F5FCA71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7603" y="3523582"/>
                        <a:ext cx="285750" cy="245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98">
            <a:extLst>
              <a:ext uri="{FF2B5EF4-FFF2-40B4-BE49-F238E27FC236}">
                <a16:creationId xmlns:a16="http://schemas.microsoft.com/office/drawing/2014/main" id="{3B345F99-2A79-4069-9914-DBFC2200762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45343" y="4794480"/>
          <a:ext cx="350044" cy="307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Imagem de bitmap" r:id="rId29" imgW="466543" imgH="409632" progId="PBrush">
                  <p:embed/>
                </p:oleObj>
              </mc:Choice>
              <mc:Fallback>
                <p:oleObj name="Imagem de bitmap" r:id="rId29" imgW="466543" imgH="409632" progId="PBrush">
                  <p:embed/>
                  <p:pic>
                    <p:nvPicPr>
                      <p:cNvPr id="113" name="Object 98">
                        <a:extLst>
                          <a:ext uri="{FF2B5EF4-FFF2-40B4-BE49-F238E27FC236}">
                            <a16:creationId xmlns:a16="http://schemas.microsoft.com/office/drawing/2014/main" id="{3B345F99-2A79-4069-9914-DBFC220076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5343" y="4794480"/>
                        <a:ext cx="350044" cy="307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99">
            <a:extLst>
              <a:ext uri="{FF2B5EF4-FFF2-40B4-BE49-F238E27FC236}">
                <a16:creationId xmlns:a16="http://schemas.microsoft.com/office/drawing/2014/main" id="{41D1F42D-EC0E-43B2-ABE0-2077B66835D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893368" y="4222187"/>
          <a:ext cx="3571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Imagem de bitmap" r:id="rId31" imgW="476316" imgH="438095" progId="PBrush">
                  <p:embed/>
                </p:oleObj>
              </mc:Choice>
              <mc:Fallback>
                <p:oleObj name="Imagem de bitmap" r:id="rId31" imgW="476316" imgH="438095" progId="PBrush">
                  <p:embed/>
                  <p:pic>
                    <p:nvPicPr>
                      <p:cNvPr id="114" name="Object 99">
                        <a:extLst>
                          <a:ext uri="{FF2B5EF4-FFF2-40B4-BE49-F238E27FC236}">
                            <a16:creationId xmlns:a16="http://schemas.microsoft.com/office/drawing/2014/main" id="{41D1F42D-EC0E-43B2-ABE0-2077B66835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3368" y="4222187"/>
                        <a:ext cx="357188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00">
            <a:extLst>
              <a:ext uri="{FF2B5EF4-FFF2-40B4-BE49-F238E27FC236}">
                <a16:creationId xmlns:a16="http://schemas.microsoft.com/office/drawing/2014/main" id="{DAFFAC67-2327-4A9A-A302-39298AE363A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847402" y="3788687"/>
          <a:ext cx="2857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Imagem de bitmap" r:id="rId33" imgW="752381" imgH="752381" progId="PBrush">
                  <p:embed/>
                </p:oleObj>
              </mc:Choice>
              <mc:Fallback>
                <p:oleObj name="Imagem de bitmap" r:id="rId33" imgW="752381" imgH="752381" progId="PBrush">
                  <p:embed/>
                  <p:pic>
                    <p:nvPicPr>
                      <p:cNvPr id="115" name="Object 100">
                        <a:extLst>
                          <a:ext uri="{FF2B5EF4-FFF2-40B4-BE49-F238E27FC236}">
                            <a16:creationId xmlns:a16="http://schemas.microsoft.com/office/drawing/2014/main" id="{DAFFAC67-2327-4A9A-A302-39298AE363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7402" y="3788687"/>
                        <a:ext cx="28575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" name="Imagem 115">
            <a:extLst>
              <a:ext uri="{FF2B5EF4-FFF2-40B4-BE49-F238E27FC236}">
                <a16:creationId xmlns:a16="http://schemas.microsoft.com/office/drawing/2014/main" id="{01778BDC-AE37-4BA5-BA8E-FEF2021C10B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45028" y="4686356"/>
            <a:ext cx="342900" cy="335756"/>
          </a:xfrm>
          <a:prstGeom prst="rect">
            <a:avLst/>
          </a:prstGeom>
        </p:spPr>
      </p:pic>
      <p:pic>
        <p:nvPicPr>
          <p:cNvPr id="117" name="Imagem 116">
            <a:extLst>
              <a:ext uri="{FF2B5EF4-FFF2-40B4-BE49-F238E27FC236}">
                <a16:creationId xmlns:a16="http://schemas.microsoft.com/office/drawing/2014/main" id="{B9DD679B-B312-4A90-AF2B-4D23A6CF8A2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103803" y="4214913"/>
            <a:ext cx="478631" cy="428625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441E4516-999E-493B-A362-6FFAD5CA346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272231">
            <a:off x="8608230" y="3417890"/>
            <a:ext cx="857250" cy="542925"/>
          </a:xfrm>
          <a:prstGeom prst="rect">
            <a:avLst/>
          </a:prstGeom>
        </p:spPr>
      </p:pic>
      <p:pic>
        <p:nvPicPr>
          <p:cNvPr id="119" name="Picture 45">
            <a:extLst>
              <a:ext uri="{FF2B5EF4-FFF2-40B4-BE49-F238E27FC236}">
                <a16:creationId xmlns:a16="http://schemas.microsoft.com/office/drawing/2014/main" id="{94006605-7800-4506-A20E-BE077DD9FE1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414383" y="4897775"/>
            <a:ext cx="364368" cy="302821"/>
          </a:xfrm>
          <a:prstGeom prst="rect">
            <a:avLst/>
          </a:prstGeom>
        </p:spPr>
      </p:pic>
      <p:grpSp>
        <p:nvGrpSpPr>
          <p:cNvPr id="120" name="Group 133">
            <a:extLst>
              <a:ext uri="{FF2B5EF4-FFF2-40B4-BE49-F238E27FC236}">
                <a16:creationId xmlns:a16="http://schemas.microsoft.com/office/drawing/2014/main" id="{AE443D09-963A-4400-AEDA-03346D6DBFAB}"/>
              </a:ext>
            </a:extLst>
          </p:cNvPr>
          <p:cNvGrpSpPr/>
          <p:nvPr/>
        </p:nvGrpSpPr>
        <p:grpSpPr>
          <a:xfrm>
            <a:off x="9925623" y="4190593"/>
            <a:ext cx="496460" cy="840042"/>
            <a:chOff x="11105525" y="2064376"/>
            <a:chExt cx="661946" cy="1120056"/>
          </a:xfrm>
        </p:grpSpPr>
        <p:sp>
          <p:nvSpPr>
            <p:cNvPr id="121" name="TextBox 50">
              <a:extLst>
                <a:ext uri="{FF2B5EF4-FFF2-40B4-BE49-F238E27FC236}">
                  <a16:creationId xmlns:a16="http://schemas.microsoft.com/office/drawing/2014/main" id="{40CE9EF9-8D79-4679-8BC9-1835BF78C41C}"/>
                </a:ext>
              </a:extLst>
            </p:cNvPr>
            <p:cNvSpPr txBox="1"/>
            <p:nvPr/>
          </p:nvSpPr>
          <p:spPr>
            <a:xfrm>
              <a:off x="11184791" y="2860792"/>
              <a:ext cx="393350" cy="32364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sz="788" dirty="0">
                  <a:solidFill>
                    <a:prstClr val="black"/>
                  </a:solidFill>
                </a:rPr>
                <a:t>HIVE</a:t>
              </a:r>
              <a:endParaRPr lang="en-US" sz="788" dirty="0">
                <a:solidFill>
                  <a:prstClr val="black"/>
                </a:solidFill>
              </a:endParaRPr>
            </a:p>
          </p:txBody>
        </p:sp>
        <p:pic>
          <p:nvPicPr>
            <p:cNvPr id="122" name="Picture 1034">
              <a:extLst>
                <a:ext uri="{FF2B5EF4-FFF2-40B4-BE49-F238E27FC236}">
                  <a16:creationId xmlns:a16="http://schemas.microsoft.com/office/drawing/2014/main" id="{3AD2F367-0BCE-4DC9-9B77-B0D97CF77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1105525" y="2064376"/>
              <a:ext cx="661946" cy="736531"/>
            </a:xfrm>
            <a:prstGeom prst="rect">
              <a:avLst/>
            </a:prstGeom>
          </p:spPr>
        </p:pic>
      </p:grpSp>
      <p:sp>
        <p:nvSpPr>
          <p:cNvPr id="123" name="Título 1">
            <a:extLst>
              <a:ext uri="{FF2B5EF4-FFF2-40B4-BE49-F238E27FC236}">
                <a16:creationId xmlns:a16="http://schemas.microsoft.com/office/drawing/2014/main" id="{CCC353D7-21E6-40E6-8213-5EA61866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782" y="116978"/>
            <a:ext cx="7886700" cy="374886"/>
          </a:xfrm>
        </p:spPr>
        <p:txBody>
          <a:bodyPr>
            <a:noAutofit/>
          </a:bodyPr>
          <a:lstStyle/>
          <a:p>
            <a:r>
              <a:rPr lang="pt-BR" sz="2800" dirty="0" err="1"/>
              <a:t>BigData</a:t>
            </a:r>
            <a:r>
              <a:rPr lang="pt-BR" sz="2800" dirty="0"/>
              <a:t> – Solução Apache </a:t>
            </a:r>
            <a:r>
              <a:rPr lang="pt-BR" sz="28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24" name="Botão de ação: Retornar 123">
            <a:hlinkClick r:id="rId40" action="ppaction://hlinksldjump" highlightClick="1"/>
            <a:extLst>
              <a:ext uri="{FF2B5EF4-FFF2-40B4-BE49-F238E27FC236}">
                <a16:creationId xmlns:a16="http://schemas.microsoft.com/office/drawing/2014/main" id="{85EF54DE-6F1B-488C-A8B2-45EB5814BFF8}"/>
              </a:ext>
            </a:extLst>
          </p:cNvPr>
          <p:cNvSpPr/>
          <p:nvPr/>
        </p:nvSpPr>
        <p:spPr>
          <a:xfrm>
            <a:off x="10280045" y="5432116"/>
            <a:ext cx="323659" cy="392522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43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>
            <a:extLst>
              <a:ext uri="{FF2B5EF4-FFF2-40B4-BE49-F238E27FC236}">
                <a16:creationId xmlns:a16="http://schemas.microsoft.com/office/drawing/2014/main" id="{0C6BD3BF-DDA7-4B1A-8C89-FB9A729CDA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12" y="1455801"/>
            <a:ext cx="8522094" cy="397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95F0052-DCEF-441E-AE61-F68D6270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85" y="116632"/>
            <a:ext cx="7886700" cy="374886"/>
          </a:xfrm>
        </p:spPr>
        <p:txBody>
          <a:bodyPr>
            <a:noAutofit/>
          </a:bodyPr>
          <a:lstStyle/>
          <a:p>
            <a:r>
              <a:rPr lang="pt-BR" sz="2800" dirty="0"/>
              <a:t>Data </a:t>
            </a:r>
            <a:r>
              <a:rPr lang="pt-BR" sz="2800" dirty="0" err="1"/>
              <a:t>Warehouse</a:t>
            </a:r>
            <a:r>
              <a:rPr lang="pt-BR" sz="2800" dirty="0"/>
              <a:t> – </a:t>
            </a:r>
            <a:r>
              <a:rPr lang="pt-BR" sz="2800" dirty="0" err="1"/>
              <a:t>Imnon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6161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1761546" y="2892131"/>
            <a:ext cx="1154925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Demografia e</a:t>
            </a:r>
          </a:p>
          <a:p>
            <a:pPr>
              <a:buSzPct val="25000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Comportamento</a:t>
            </a: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7392" y="2913459"/>
            <a:ext cx="823658" cy="959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Shape 362"/>
          <p:cNvCxnSpPr/>
          <p:nvPr/>
        </p:nvCxnSpPr>
        <p:spPr>
          <a:xfrm rot="10800000" flipH="1">
            <a:off x="2641473" y="3518476"/>
            <a:ext cx="765367" cy="9210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63" name="Shape 363"/>
          <p:cNvCxnSpPr/>
          <p:nvPr/>
        </p:nvCxnSpPr>
        <p:spPr>
          <a:xfrm rot="10800000" flipH="1">
            <a:off x="2590215" y="3726957"/>
            <a:ext cx="816625" cy="72077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/>
            <a:headEnd type="none" w="med" len="med"/>
            <a:tailEnd type="stealth" w="lg" len="lg"/>
          </a:ln>
        </p:spPr>
      </p:cxnSp>
      <p:pic>
        <p:nvPicPr>
          <p:cNvPr id="364" name="Shape 3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5512" y="2927886"/>
            <a:ext cx="1164777" cy="9208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Shape 365"/>
          <p:cNvCxnSpPr>
            <a:stCxn id="361" idx="3"/>
            <a:endCxn id="364" idx="1"/>
          </p:cNvCxnSpPr>
          <p:nvPr/>
        </p:nvCxnSpPr>
        <p:spPr>
          <a:xfrm rot="10800000" flipH="1">
            <a:off x="4261051" y="3388283"/>
            <a:ext cx="254475" cy="495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366" name="Shape 366"/>
          <p:cNvSpPr txBox="1"/>
          <p:nvPr/>
        </p:nvSpPr>
        <p:spPr>
          <a:xfrm>
            <a:off x="5951120" y="4030680"/>
            <a:ext cx="1353113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pt-BR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</a:t>
            </a:r>
          </a:p>
        </p:txBody>
      </p:sp>
      <p:grpSp>
        <p:nvGrpSpPr>
          <p:cNvPr id="367" name="Shape 367"/>
          <p:cNvGrpSpPr/>
          <p:nvPr/>
        </p:nvGrpSpPr>
        <p:grpSpPr>
          <a:xfrm>
            <a:off x="6024197" y="2602997"/>
            <a:ext cx="1033259" cy="778218"/>
            <a:chOff x="5517942" y="4994958"/>
            <a:chExt cx="1397094" cy="1077253"/>
          </a:xfrm>
        </p:grpSpPr>
        <p:pic>
          <p:nvPicPr>
            <p:cNvPr id="368" name="Shape 36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17942" y="4994958"/>
              <a:ext cx="1397001" cy="54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Shape 369"/>
            <p:cNvSpPr txBox="1"/>
            <p:nvPr/>
          </p:nvSpPr>
          <p:spPr>
            <a:xfrm>
              <a:off x="5594436" y="5549012"/>
              <a:ext cx="132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pt-BR" sz="105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Modelos</a:t>
              </a:r>
            </a:p>
            <a:p>
              <a:pPr algn="ctr">
                <a:buSzPct val="25000"/>
              </a:pPr>
              <a:r>
                <a:rPr lang="pt-BR" sz="105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Probabilísticos</a:t>
              </a:r>
            </a:p>
          </p:txBody>
        </p:sp>
      </p:grpSp>
      <p:sp>
        <p:nvSpPr>
          <p:cNvPr id="370" name="Shape 370"/>
          <p:cNvSpPr txBox="1"/>
          <p:nvPr/>
        </p:nvSpPr>
        <p:spPr>
          <a:xfrm>
            <a:off x="6063465" y="2222190"/>
            <a:ext cx="859049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Análises</a:t>
            </a:r>
          </a:p>
          <a:p>
            <a:pPr algn="ctr">
              <a:buSzPct val="25000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Estatísticas</a:t>
            </a:r>
          </a:p>
        </p:txBody>
      </p:sp>
      <p:sp>
        <p:nvSpPr>
          <p:cNvPr id="371" name="Shape 371"/>
          <p:cNvSpPr/>
          <p:nvPr/>
        </p:nvSpPr>
        <p:spPr>
          <a:xfrm>
            <a:off x="7205152" y="1573912"/>
            <a:ext cx="398893" cy="3533336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7F7F7F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3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4605396" y="3828900"/>
            <a:ext cx="823725" cy="4504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</a:t>
            </a:r>
          </a:p>
          <a:p>
            <a:pPr algn="ctr">
              <a:buSzPct val="25000"/>
            </a:pP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análise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442064" y="3847429"/>
            <a:ext cx="858948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</a:p>
        </p:txBody>
      </p:sp>
      <p:sp>
        <p:nvSpPr>
          <p:cNvPr id="374" name="Shape 374"/>
          <p:cNvSpPr/>
          <p:nvPr/>
        </p:nvSpPr>
        <p:spPr>
          <a:xfrm>
            <a:off x="5749199" y="1686698"/>
            <a:ext cx="258341" cy="3420551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6257" y="1674239"/>
            <a:ext cx="837017" cy="691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Shape 377"/>
          <p:cNvCxnSpPr/>
          <p:nvPr/>
        </p:nvCxnSpPr>
        <p:spPr>
          <a:xfrm>
            <a:off x="2631600" y="2146150"/>
            <a:ext cx="775239" cy="882306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/>
            <a:headEnd type="none" w="med" len="med"/>
            <a:tailEnd type="stealth" w="lg" len="lg"/>
          </a:ln>
        </p:spPr>
      </p:cxnSp>
      <p:pic>
        <p:nvPicPr>
          <p:cNvPr id="378" name="Shape 3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8512" y="3403191"/>
            <a:ext cx="592107" cy="673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Shape 379"/>
          <p:cNvGrpSpPr/>
          <p:nvPr/>
        </p:nvGrpSpPr>
        <p:grpSpPr>
          <a:xfrm>
            <a:off x="1865383" y="3257272"/>
            <a:ext cx="808669" cy="1149034"/>
            <a:chOff x="91705" y="2891225"/>
            <a:chExt cx="1078225" cy="1532045"/>
          </a:xfrm>
        </p:grpSpPr>
        <p:sp>
          <p:nvSpPr>
            <p:cNvPr id="380" name="Shape 380"/>
            <p:cNvSpPr/>
            <p:nvPr/>
          </p:nvSpPr>
          <p:spPr>
            <a:xfrm>
              <a:off x="91705" y="3900071"/>
              <a:ext cx="1033799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pt-BR" sz="105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Sistemas</a:t>
              </a:r>
            </a:p>
            <a:p>
              <a:pPr algn="ctr">
                <a:buSzPct val="25000"/>
              </a:pPr>
              <a:r>
                <a:rPr lang="pt-BR" sz="105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legados</a:t>
              </a:r>
            </a:p>
          </p:txBody>
        </p:sp>
        <p:pic>
          <p:nvPicPr>
            <p:cNvPr id="381" name="Shape 38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1958" y="2891225"/>
              <a:ext cx="1017971" cy="10792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" name="Shape 38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24277" y="1476360"/>
            <a:ext cx="405802" cy="48990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>
            <a:off x="1809021" y="1949944"/>
            <a:ext cx="941625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Históricos</a:t>
            </a:r>
            <a:b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Consumo</a:t>
            </a:r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36533" y="2301787"/>
            <a:ext cx="634724" cy="606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/>
          <p:nvPr/>
        </p:nvCxnSpPr>
        <p:spPr>
          <a:xfrm>
            <a:off x="2583456" y="2810529"/>
            <a:ext cx="823383" cy="45035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/>
            <a:headEnd type="none" w="med" len="med"/>
            <a:tailEnd type="stealth" w="lg" len="lg"/>
          </a:ln>
        </p:spPr>
      </p:cxnSp>
      <p:pic>
        <p:nvPicPr>
          <p:cNvPr id="399" name="Shape 39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69947" y="4350201"/>
            <a:ext cx="7715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/>
          <p:nvPr/>
        </p:nvSpPr>
        <p:spPr>
          <a:xfrm>
            <a:off x="1853158" y="5000363"/>
            <a:ext cx="1047825" cy="2308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Sociais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23B02C-AC3D-4275-B1A5-DE29B6AE79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136257" y="4279351"/>
            <a:ext cx="904671" cy="57156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303BA64-FFCF-47ED-BC60-564F8A8F9046}"/>
              </a:ext>
            </a:extLst>
          </p:cNvPr>
          <p:cNvSpPr txBox="1"/>
          <p:nvPr/>
        </p:nvSpPr>
        <p:spPr>
          <a:xfrm>
            <a:off x="6124004" y="4843157"/>
            <a:ext cx="946109" cy="23083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>
              <a:defRPr lang="pt-BR"/>
            </a:defPPr>
            <a:lvl1pPr marR="0" lvl="0" indent="0" algn="ctr">
              <a:spcBef>
                <a:spcPts val="0"/>
              </a:spcBef>
              <a:buSzPct val="25000"/>
              <a:buNone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BR" sz="1050" dirty="0" err="1"/>
              <a:t>Deep</a:t>
            </a:r>
            <a:r>
              <a:rPr lang="pt-BR" sz="1050" dirty="0"/>
              <a:t> Learning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82D2EBE-2CCF-4C0C-94F2-0CAAE48F92DB}"/>
              </a:ext>
            </a:extLst>
          </p:cNvPr>
          <p:cNvSpPr/>
          <p:nvPr/>
        </p:nvSpPr>
        <p:spPr>
          <a:xfrm>
            <a:off x="7636478" y="1663530"/>
            <a:ext cx="2853894" cy="353333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0" name="Shape 386">
            <a:extLst>
              <a:ext uri="{FF2B5EF4-FFF2-40B4-BE49-F238E27FC236}">
                <a16:creationId xmlns:a16="http://schemas.microsoft.com/office/drawing/2014/main" id="{FD92FE72-67E4-418B-A7BC-26BD294898C8}"/>
              </a:ext>
            </a:extLst>
          </p:cNvPr>
          <p:cNvGrpSpPr/>
          <p:nvPr/>
        </p:nvGrpSpPr>
        <p:grpSpPr>
          <a:xfrm>
            <a:off x="7868824" y="1791893"/>
            <a:ext cx="2263628" cy="635572"/>
            <a:chOff x="8759669" y="1557561"/>
            <a:chExt cx="3648391" cy="1032260"/>
          </a:xfrm>
        </p:grpSpPr>
        <p:sp>
          <p:nvSpPr>
            <p:cNvPr id="51" name="Shape 389">
              <a:extLst>
                <a:ext uri="{FF2B5EF4-FFF2-40B4-BE49-F238E27FC236}">
                  <a16:creationId xmlns:a16="http://schemas.microsoft.com/office/drawing/2014/main" id="{1E133E36-59F0-4ED9-8ADE-5396C6B81C40}"/>
                </a:ext>
              </a:extLst>
            </p:cNvPr>
            <p:cNvSpPr txBox="1"/>
            <p:nvPr/>
          </p:nvSpPr>
          <p:spPr>
            <a:xfrm>
              <a:off x="9620383" y="1833732"/>
              <a:ext cx="2787677" cy="352057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pt-BR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MODELOS PREDITIVOS</a:t>
              </a:r>
            </a:p>
          </p:txBody>
        </p:sp>
        <p:pic>
          <p:nvPicPr>
            <p:cNvPr id="52" name="Shape 390">
              <a:extLst>
                <a:ext uri="{FF2B5EF4-FFF2-40B4-BE49-F238E27FC236}">
                  <a16:creationId xmlns:a16="http://schemas.microsoft.com/office/drawing/2014/main" id="{14BF311E-AA10-4745-99A1-4AE78607EC9C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759669" y="1557561"/>
              <a:ext cx="1032260" cy="1032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" name="Shape 391">
            <a:extLst>
              <a:ext uri="{FF2B5EF4-FFF2-40B4-BE49-F238E27FC236}">
                <a16:creationId xmlns:a16="http://schemas.microsoft.com/office/drawing/2014/main" id="{E51A35F6-BE6D-45E9-9954-FEF91D93222B}"/>
              </a:ext>
            </a:extLst>
          </p:cNvPr>
          <p:cNvGrpSpPr/>
          <p:nvPr/>
        </p:nvGrpSpPr>
        <p:grpSpPr>
          <a:xfrm>
            <a:off x="7847035" y="2580152"/>
            <a:ext cx="2555618" cy="614093"/>
            <a:chOff x="9369691" y="4859218"/>
            <a:chExt cx="4420037" cy="552903"/>
          </a:xfrm>
        </p:grpSpPr>
        <p:sp>
          <p:nvSpPr>
            <p:cNvPr id="54" name="Shape 394">
              <a:extLst>
                <a:ext uri="{FF2B5EF4-FFF2-40B4-BE49-F238E27FC236}">
                  <a16:creationId xmlns:a16="http://schemas.microsoft.com/office/drawing/2014/main" id="{FD35DFC1-91D4-454E-8773-A82F0261D113}"/>
                </a:ext>
              </a:extLst>
            </p:cNvPr>
            <p:cNvSpPr txBox="1"/>
            <p:nvPr/>
          </p:nvSpPr>
          <p:spPr>
            <a:xfrm>
              <a:off x="11703829" y="4941822"/>
              <a:ext cx="2085899" cy="470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pt-BR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PERFIS DE CONSUMO</a:t>
              </a:r>
            </a:p>
          </p:txBody>
        </p:sp>
        <p:pic>
          <p:nvPicPr>
            <p:cNvPr id="55" name="Shape 395">
              <a:extLst>
                <a:ext uri="{FF2B5EF4-FFF2-40B4-BE49-F238E27FC236}">
                  <a16:creationId xmlns:a16="http://schemas.microsoft.com/office/drawing/2014/main" id="{A07A4909-76B7-404C-A91B-A54728A965E3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9369691" y="4859218"/>
              <a:ext cx="2664344" cy="5301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Shape 397">
            <a:extLst>
              <a:ext uri="{FF2B5EF4-FFF2-40B4-BE49-F238E27FC236}">
                <a16:creationId xmlns:a16="http://schemas.microsoft.com/office/drawing/2014/main" id="{F8FCE826-D92E-43DD-96ED-7749EFD9667E}"/>
              </a:ext>
            </a:extLst>
          </p:cNvPr>
          <p:cNvSpPr txBox="1"/>
          <p:nvPr/>
        </p:nvSpPr>
        <p:spPr>
          <a:xfrm>
            <a:off x="8788014" y="3485332"/>
            <a:ext cx="1809520" cy="34229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pt-BR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ORTUNIDADES DE NEGÓCIOS</a:t>
            </a:r>
          </a:p>
        </p:txBody>
      </p:sp>
      <p:pic>
        <p:nvPicPr>
          <p:cNvPr id="57" name="Shape 398">
            <a:extLst>
              <a:ext uri="{FF2B5EF4-FFF2-40B4-BE49-F238E27FC236}">
                <a16:creationId xmlns:a16="http://schemas.microsoft.com/office/drawing/2014/main" id="{756BF3AA-8BF2-4E0B-8874-B288A263A221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73954" y="3340533"/>
            <a:ext cx="914060" cy="6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A4C9870E-22D4-4146-9F94-7CB22BC040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59733" y="4239212"/>
            <a:ext cx="1379291" cy="747251"/>
          </a:xfrm>
          <a:prstGeom prst="rect">
            <a:avLst/>
          </a:prstGeom>
        </p:spPr>
      </p:pic>
      <p:sp>
        <p:nvSpPr>
          <p:cNvPr id="59" name="Shape 397">
            <a:extLst>
              <a:ext uri="{FF2B5EF4-FFF2-40B4-BE49-F238E27FC236}">
                <a16:creationId xmlns:a16="http://schemas.microsoft.com/office/drawing/2014/main" id="{3AF84CD0-EF7E-47DE-BDFF-92C3ED49D5DE}"/>
              </a:ext>
            </a:extLst>
          </p:cNvPr>
          <p:cNvSpPr txBox="1"/>
          <p:nvPr/>
        </p:nvSpPr>
        <p:spPr>
          <a:xfrm>
            <a:off x="8955304" y="4287363"/>
            <a:ext cx="1748222" cy="34229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>
              <a:defRPr lang="pt-BR"/>
            </a:defPPr>
            <a:lvl1pPr marR="0" lvl="0" indent="0" algn="ctr">
              <a:spcBef>
                <a:spcPts val="0"/>
              </a:spcBef>
              <a:buSzPct val="25000"/>
              <a:buNone/>
              <a:defRPr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BR" sz="1200" dirty="0">
                <a:sym typeface="Calibri"/>
              </a:rPr>
              <a:t>AUTOMAÇÃO E APREDIZADO AUTOMATICO</a:t>
            </a:r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2DE0268E-EB84-4030-AA60-98E390C7C671}"/>
              </a:ext>
            </a:extLst>
          </p:cNvPr>
          <p:cNvSpPr txBox="1">
            <a:spLocks/>
          </p:cNvSpPr>
          <p:nvPr/>
        </p:nvSpPr>
        <p:spPr>
          <a:xfrm>
            <a:off x="1490431" y="188623"/>
            <a:ext cx="7589390" cy="3748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Ciência de Dados – </a:t>
            </a:r>
            <a:r>
              <a:rPr lang="pt-BR" sz="2800" b="1" dirty="0">
                <a:solidFill>
                  <a:srgbClr val="FF0000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4058690971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5746D-0803-4F19-8B34-F41CF03F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153" y="-3432"/>
            <a:ext cx="7200652" cy="763588"/>
          </a:xfrm>
        </p:spPr>
        <p:txBody>
          <a:bodyPr>
            <a:normAutofit/>
          </a:bodyPr>
          <a:lstStyle/>
          <a:p>
            <a:r>
              <a:rPr lang="pt-BR" sz="2800" dirty="0"/>
              <a:t>Análise Preditiva </a:t>
            </a:r>
            <a:r>
              <a:rPr lang="pt-BR" sz="2800" dirty="0">
                <a:solidFill>
                  <a:srgbClr val="FF0000"/>
                </a:solidFill>
              </a:rPr>
              <a:t>(4)</a:t>
            </a:r>
          </a:p>
        </p:txBody>
      </p:sp>
      <p:pic>
        <p:nvPicPr>
          <p:cNvPr id="4" name="Shape 156" descr="http://www.ausland.com.br/images/stories/bi2.jpg">
            <a:extLst>
              <a:ext uri="{FF2B5EF4-FFF2-40B4-BE49-F238E27FC236}">
                <a16:creationId xmlns:a16="http://schemas.microsoft.com/office/drawing/2014/main" id="{188C82E7-2EA5-41F9-B27D-D1A9DD267A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8503" y="1153193"/>
            <a:ext cx="1197576" cy="735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Shape 157">
            <a:extLst>
              <a:ext uri="{FF2B5EF4-FFF2-40B4-BE49-F238E27FC236}">
                <a16:creationId xmlns:a16="http://schemas.microsoft.com/office/drawing/2014/main" id="{5F91420C-5F0C-4636-8BF5-BF8C51F1DAF5}"/>
              </a:ext>
            </a:extLst>
          </p:cNvPr>
          <p:cNvGrpSpPr/>
          <p:nvPr/>
        </p:nvGrpSpPr>
        <p:grpSpPr>
          <a:xfrm>
            <a:off x="4650523" y="4302978"/>
            <a:ext cx="1308794" cy="984705"/>
            <a:chOff x="6345382" y="1985817"/>
            <a:chExt cx="5781963" cy="4729017"/>
          </a:xfrm>
        </p:grpSpPr>
        <p:sp>
          <p:nvSpPr>
            <p:cNvPr id="6" name="Shape 158">
              <a:extLst>
                <a:ext uri="{FF2B5EF4-FFF2-40B4-BE49-F238E27FC236}">
                  <a16:creationId xmlns:a16="http://schemas.microsoft.com/office/drawing/2014/main" id="{F8872160-C53D-4F16-BD60-81AE8D6F3709}"/>
                </a:ext>
              </a:extLst>
            </p:cNvPr>
            <p:cNvSpPr/>
            <p:nvPr/>
          </p:nvSpPr>
          <p:spPr>
            <a:xfrm>
              <a:off x="6345382" y="1985817"/>
              <a:ext cx="5781963" cy="4729017"/>
            </a:xfrm>
            <a:prstGeom prst="cloud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" name="Shape 159" descr="http://sys2.sbgf.org.br/portal/images/stories/facebook.png">
              <a:extLst>
                <a:ext uri="{FF2B5EF4-FFF2-40B4-BE49-F238E27FC236}">
                  <a16:creationId xmlns:a16="http://schemas.microsoft.com/office/drawing/2014/main" id="{E353FBC7-8A9A-4CAC-96CC-BAE24F559A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68197" y="2538122"/>
              <a:ext cx="588759" cy="588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160" descr="http://www.leadgenix.com/wp-content/uploads/2013/10/twitter_logo1-Copy.png">
              <a:extLst>
                <a:ext uri="{FF2B5EF4-FFF2-40B4-BE49-F238E27FC236}">
                  <a16:creationId xmlns:a16="http://schemas.microsoft.com/office/drawing/2014/main" id="{75F6190D-A3CF-46FC-9786-626333ABEDD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92835" y="4815212"/>
              <a:ext cx="691215" cy="691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Shape 161" descr="http://www.pedroquintanilha.com.br/wp-content/uploads/2013/01/GooglePlus-Logo-02.png">
              <a:extLst>
                <a:ext uri="{FF2B5EF4-FFF2-40B4-BE49-F238E27FC236}">
                  <a16:creationId xmlns:a16="http://schemas.microsoft.com/office/drawing/2014/main" id="{F700C2F7-C756-4961-813C-0F077A3C79C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698010" y="4041180"/>
              <a:ext cx="670188" cy="670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162" descr="http://files.softicons.com/download/social-media-icons/pretty-social-media-icons-by-custom-icon-design/png/256/email.png">
              <a:extLst>
                <a:ext uri="{FF2B5EF4-FFF2-40B4-BE49-F238E27FC236}">
                  <a16:creationId xmlns:a16="http://schemas.microsoft.com/office/drawing/2014/main" id="{8FD168B1-8D9D-40C5-911D-F805DD8D319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467534" y="4815212"/>
              <a:ext cx="641480" cy="64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163" descr="http://www.leadsmailing.com.br/image/cache/data/sms2-500x500.jpg">
              <a:extLst>
                <a:ext uri="{FF2B5EF4-FFF2-40B4-BE49-F238E27FC236}">
                  <a16:creationId xmlns:a16="http://schemas.microsoft.com/office/drawing/2014/main" id="{ECBB3CB3-3C62-44C2-9D45-DFB942A0BDE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387254" y="2648556"/>
              <a:ext cx="679958" cy="679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Shape 164" descr="http://www.tivix.com/uploads/blog_pics/Android-logo.png">
              <a:extLst>
                <a:ext uri="{FF2B5EF4-FFF2-40B4-BE49-F238E27FC236}">
                  <a16:creationId xmlns:a16="http://schemas.microsoft.com/office/drawing/2014/main" id="{14A6B54D-E7A0-462D-A49A-A3D5468FB4E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182161" y="3963321"/>
              <a:ext cx="990599" cy="990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165" descr="http://efbr.com.br/wp-content/uploads/2013/01/000013.png">
              <a:extLst>
                <a:ext uri="{FF2B5EF4-FFF2-40B4-BE49-F238E27FC236}">
                  <a16:creationId xmlns:a16="http://schemas.microsoft.com/office/drawing/2014/main" id="{EDC289A4-3966-4772-BC0A-FA5DD6F40A2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651010" y="3325537"/>
              <a:ext cx="681859" cy="83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166" descr="http://www.wbibrasil.com.br/blog/wp-content/uploads/2013/10/ecommerce3.jpg">
              <a:extLst>
                <a:ext uri="{FF2B5EF4-FFF2-40B4-BE49-F238E27FC236}">
                  <a16:creationId xmlns:a16="http://schemas.microsoft.com/office/drawing/2014/main" id="{888372BD-869B-4AA3-BBBD-32136DCD3BB1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flipH="1">
              <a:off x="8349739" y="5135953"/>
              <a:ext cx="1037515" cy="1040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167" descr="http://pixabay.com/static/uploads/photo/2013/07/12/15/53/globe-150498_640.png">
              <a:extLst>
                <a:ext uri="{FF2B5EF4-FFF2-40B4-BE49-F238E27FC236}">
                  <a16:creationId xmlns:a16="http://schemas.microsoft.com/office/drawing/2014/main" id="{A6BAE5DB-B912-4016-B5F2-52241F8C2025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600211" y="4041180"/>
              <a:ext cx="680707" cy="689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68" descr="http://www.mactutor.it/wp-content/uploads/2012/01/Music-icon.jpg">
              <a:extLst>
                <a:ext uri="{FF2B5EF4-FFF2-40B4-BE49-F238E27FC236}">
                  <a16:creationId xmlns:a16="http://schemas.microsoft.com/office/drawing/2014/main" id="{DF9422AA-095A-42E4-A053-108616D06BAB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425796" y="3692601"/>
              <a:ext cx="593572" cy="597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69" descr="http://assets.weddingwire.com/images/vendors/blogs/Video-Icon.png">
              <a:extLst>
                <a:ext uri="{FF2B5EF4-FFF2-40B4-BE49-F238E27FC236}">
                  <a16:creationId xmlns:a16="http://schemas.microsoft.com/office/drawing/2014/main" id="{DFEE1AEC-51F3-4B99-8BB3-C098BE576297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280920" y="2753882"/>
              <a:ext cx="680466" cy="679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170" descr="http://cdn.marketplaceimages.windowsphone.com/v8/images/3cbfd35f-37e9-458c-8b17-bf07f7a24eb1%3FimageType%3Dws_icon_large">
              <a:extLst>
                <a:ext uri="{FF2B5EF4-FFF2-40B4-BE49-F238E27FC236}">
                  <a16:creationId xmlns:a16="http://schemas.microsoft.com/office/drawing/2014/main" id="{7F2288DB-665A-4736-90EC-FDB3A69A9080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9485711" y="5064555"/>
              <a:ext cx="561111" cy="561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171" descr="https://encrypted-tbn2.gstatic.com/images?q=tbn:ANd9GcRIzyoRltueH13zbs1_X7fGoGOScwxZ25FcmlEOWBxdQrMX5nDFhBAyXxXg">
              <a:extLst>
                <a:ext uri="{FF2B5EF4-FFF2-40B4-BE49-F238E27FC236}">
                  <a16:creationId xmlns:a16="http://schemas.microsoft.com/office/drawing/2014/main" id="{58227751-4942-4652-A05D-4EF94C0CB2CC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389372" y="2908760"/>
              <a:ext cx="626917" cy="6269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Shape 182">
            <a:extLst>
              <a:ext uri="{FF2B5EF4-FFF2-40B4-BE49-F238E27FC236}">
                <a16:creationId xmlns:a16="http://schemas.microsoft.com/office/drawing/2014/main" id="{909CB0F6-848F-4860-97D3-2483993FE3B6}"/>
              </a:ext>
            </a:extLst>
          </p:cNvPr>
          <p:cNvSpPr txBox="1"/>
          <p:nvPr/>
        </p:nvSpPr>
        <p:spPr>
          <a:xfrm>
            <a:off x="4668503" y="2046495"/>
            <a:ext cx="1855756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pt-BR" sz="1200" dirty="0">
                <a:solidFill>
                  <a:srgbClr val="1F3864"/>
                </a:solidFill>
                <a:ea typeface="Calibri"/>
                <a:cs typeface="Calibri"/>
                <a:sym typeface="Calibri"/>
              </a:rPr>
              <a:t>Dados Estruturados Sistemas Transacionais</a:t>
            </a:r>
          </a:p>
        </p:txBody>
      </p:sp>
      <p:sp>
        <p:nvSpPr>
          <p:cNvPr id="21" name="Shape 183">
            <a:extLst>
              <a:ext uri="{FF2B5EF4-FFF2-40B4-BE49-F238E27FC236}">
                <a16:creationId xmlns:a16="http://schemas.microsoft.com/office/drawing/2014/main" id="{CDA80BCB-8361-4893-BEB4-9E3447330735}"/>
              </a:ext>
            </a:extLst>
          </p:cNvPr>
          <p:cNvSpPr txBox="1"/>
          <p:nvPr/>
        </p:nvSpPr>
        <p:spPr>
          <a:xfrm>
            <a:off x="4571147" y="5407319"/>
            <a:ext cx="1891421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pt-BR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Dados </a:t>
            </a:r>
            <a:r>
              <a:rPr lang="pt-BR" sz="1200" dirty="0" err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semi-estruturados</a:t>
            </a:r>
            <a:r>
              <a:rPr lang="pt-BR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buSzPct val="25000"/>
            </a:pPr>
            <a:r>
              <a:rPr lang="pt-BR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Não estruturados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2642219-3184-454A-8828-AF15A834A9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3241" y="3424494"/>
            <a:ext cx="299970" cy="29997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8787619-0622-448F-85D5-60F5BF430E79}"/>
              </a:ext>
            </a:extLst>
          </p:cNvPr>
          <p:cNvSpPr/>
          <p:nvPr/>
        </p:nvSpPr>
        <p:spPr>
          <a:xfrm>
            <a:off x="2619018" y="3179955"/>
            <a:ext cx="172316" cy="6019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F4C53A8-5103-4C03-A6A4-8678B336CDFB}"/>
              </a:ext>
            </a:extLst>
          </p:cNvPr>
          <p:cNvSpPr/>
          <p:nvPr/>
        </p:nvSpPr>
        <p:spPr>
          <a:xfrm>
            <a:off x="2773331" y="3180297"/>
            <a:ext cx="172316" cy="6019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5B1821F-F113-4D0D-9A29-2D373095FAF7}"/>
              </a:ext>
            </a:extLst>
          </p:cNvPr>
          <p:cNvSpPr/>
          <p:nvPr/>
        </p:nvSpPr>
        <p:spPr>
          <a:xfrm>
            <a:off x="2945647" y="3180297"/>
            <a:ext cx="172316" cy="6019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157DC7-09D1-47B9-841A-6A289F7F2C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2731" y="3388168"/>
            <a:ext cx="729825" cy="372625"/>
          </a:xfrm>
          <a:prstGeom prst="rect">
            <a:avLst/>
          </a:prstGeom>
        </p:spPr>
      </p:pic>
      <p:sp>
        <p:nvSpPr>
          <p:cNvPr id="32" name="Elipse 31">
            <a:extLst>
              <a:ext uri="{FF2B5EF4-FFF2-40B4-BE49-F238E27FC236}">
                <a16:creationId xmlns:a16="http://schemas.microsoft.com/office/drawing/2014/main" id="{58BDD689-32AC-4518-BD2B-68DF19552611}"/>
              </a:ext>
            </a:extLst>
          </p:cNvPr>
          <p:cNvSpPr/>
          <p:nvPr/>
        </p:nvSpPr>
        <p:spPr>
          <a:xfrm>
            <a:off x="3345100" y="3293289"/>
            <a:ext cx="613141" cy="37488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/>
              <a:t>CDR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A83EE92-07B2-46D1-9686-10A3FAA91D7A}"/>
              </a:ext>
            </a:extLst>
          </p:cNvPr>
          <p:cNvCxnSpPr>
            <a:cxnSpLocks/>
            <a:stCxn id="25" idx="3"/>
            <a:endCxn id="32" idx="2"/>
          </p:cNvCxnSpPr>
          <p:nvPr/>
        </p:nvCxnSpPr>
        <p:spPr>
          <a:xfrm flipV="1">
            <a:off x="3117963" y="3480733"/>
            <a:ext cx="227136" cy="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>
            <a:extLst>
              <a:ext uri="{FF2B5EF4-FFF2-40B4-BE49-F238E27FC236}">
                <a16:creationId xmlns:a16="http://schemas.microsoft.com/office/drawing/2014/main" id="{C6A8A3BE-53A0-46A0-A3DE-34517F39D18F}"/>
              </a:ext>
            </a:extLst>
          </p:cNvPr>
          <p:cNvSpPr/>
          <p:nvPr/>
        </p:nvSpPr>
        <p:spPr>
          <a:xfrm>
            <a:off x="4136799" y="2631343"/>
            <a:ext cx="246256" cy="209961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/>
              <a:t>Indicadores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C310541-68E6-46B2-96F6-B412045C8A0E}"/>
              </a:ext>
            </a:extLst>
          </p:cNvPr>
          <p:cNvCxnSpPr>
            <a:cxnSpLocks/>
            <a:stCxn id="32" idx="6"/>
          </p:cNvCxnSpPr>
          <p:nvPr/>
        </p:nvCxnSpPr>
        <p:spPr>
          <a:xfrm flipV="1">
            <a:off x="3958241" y="3453572"/>
            <a:ext cx="178559" cy="2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hape 182">
            <a:extLst>
              <a:ext uri="{FF2B5EF4-FFF2-40B4-BE49-F238E27FC236}">
                <a16:creationId xmlns:a16="http://schemas.microsoft.com/office/drawing/2014/main" id="{2F53D007-86D0-4EB1-9529-11A5C5CBBE26}"/>
              </a:ext>
            </a:extLst>
          </p:cNvPr>
          <p:cNvSpPr txBox="1"/>
          <p:nvPr/>
        </p:nvSpPr>
        <p:spPr>
          <a:xfrm>
            <a:off x="2578963" y="3835196"/>
            <a:ext cx="613141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pt-BR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Central</a:t>
            </a:r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E556E33D-2CCC-46F3-9788-299EC254A51F}"/>
              </a:ext>
            </a:extLst>
          </p:cNvPr>
          <p:cNvSpPr/>
          <p:nvPr/>
        </p:nvSpPr>
        <p:spPr>
          <a:xfrm>
            <a:off x="4431954" y="3353774"/>
            <a:ext cx="297437" cy="25391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69444FD0-C36F-478C-B0B4-6E38F2A7F33B}"/>
              </a:ext>
            </a:extLst>
          </p:cNvPr>
          <p:cNvSpPr/>
          <p:nvPr/>
        </p:nvSpPr>
        <p:spPr>
          <a:xfrm rot="5400000">
            <a:off x="5118574" y="2805286"/>
            <a:ext cx="297437" cy="25391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28FC5781-0D44-4D86-88A2-34CCC18C9722}"/>
              </a:ext>
            </a:extLst>
          </p:cNvPr>
          <p:cNvSpPr/>
          <p:nvPr/>
        </p:nvSpPr>
        <p:spPr>
          <a:xfrm rot="16200000">
            <a:off x="5147882" y="3969949"/>
            <a:ext cx="297437" cy="25391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Imagem relacionada">
            <a:hlinkClick r:id="rId18"/>
            <a:extLst>
              <a:ext uri="{FF2B5EF4-FFF2-40B4-BE49-F238E27FC236}">
                <a16:creationId xmlns:a16="http://schemas.microsoft.com/office/drawing/2014/main" id="{46186F67-5572-492C-B719-0E45E4520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570" y="3256268"/>
            <a:ext cx="1013124" cy="57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lipse 49">
            <a:extLst>
              <a:ext uri="{FF2B5EF4-FFF2-40B4-BE49-F238E27FC236}">
                <a16:creationId xmlns:a16="http://schemas.microsoft.com/office/drawing/2014/main" id="{64510501-53F7-49C8-9ED0-5A35C94D5398}"/>
              </a:ext>
            </a:extLst>
          </p:cNvPr>
          <p:cNvSpPr/>
          <p:nvPr/>
        </p:nvSpPr>
        <p:spPr>
          <a:xfrm>
            <a:off x="4754574" y="3126244"/>
            <a:ext cx="1034702" cy="798800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Dados</a:t>
            </a:r>
          </a:p>
        </p:txBody>
      </p:sp>
      <p:sp>
        <p:nvSpPr>
          <p:cNvPr id="52" name="Texto Explicativo: Linha Dobrada 51">
            <a:extLst>
              <a:ext uri="{FF2B5EF4-FFF2-40B4-BE49-F238E27FC236}">
                <a16:creationId xmlns:a16="http://schemas.microsoft.com/office/drawing/2014/main" id="{27C9BDF5-9E48-452B-B547-296CE08C4C7D}"/>
              </a:ext>
            </a:extLst>
          </p:cNvPr>
          <p:cNvSpPr/>
          <p:nvPr/>
        </p:nvSpPr>
        <p:spPr>
          <a:xfrm>
            <a:off x="7142086" y="2864034"/>
            <a:ext cx="933692" cy="459486"/>
          </a:xfrm>
          <a:prstGeom prst="borderCallout2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O que você realmente precisa?</a:t>
            </a:r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7657E581-1C37-4B43-A4FE-BFE8B3DA2450}"/>
              </a:ext>
            </a:extLst>
          </p:cNvPr>
          <p:cNvSpPr/>
          <p:nvPr/>
        </p:nvSpPr>
        <p:spPr>
          <a:xfrm>
            <a:off x="5854051" y="3380170"/>
            <a:ext cx="297437" cy="25391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Texto Explicativo: Linha Dobrada 57">
            <a:extLst>
              <a:ext uri="{FF2B5EF4-FFF2-40B4-BE49-F238E27FC236}">
                <a16:creationId xmlns:a16="http://schemas.microsoft.com/office/drawing/2014/main" id="{E62B7E23-EC6A-4A7B-BC73-CCBFE547F4EF}"/>
              </a:ext>
            </a:extLst>
          </p:cNvPr>
          <p:cNvSpPr/>
          <p:nvPr/>
        </p:nvSpPr>
        <p:spPr>
          <a:xfrm>
            <a:off x="5819743" y="2801459"/>
            <a:ext cx="704517" cy="312120"/>
          </a:xfrm>
          <a:prstGeom prst="borderCallout2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Informação</a:t>
            </a:r>
          </a:p>
        </p:txBody>
      </p:sp>
      <p:sp>
        <p:nvSpPr>
          <p:cNvPr id="59" name="Texto Explicativo: Linha Dobrada 58">
            <a:extLst>
              <a:ext uri="{FF2B5EF4-FFF2-40B4-BE49-F238E27FC236}">
                <a16:creationId xmlns:a16="http://schemas.microsoft.com/office/drawing/2014/main" id="{EFA93C33-E056-4667-8C58-A04DDEF02957}"/>
              </a:ext>
            </a:extLst>
          </p:cNvPr>
          <p:cNvSpPr/>
          <p:nvPr/>
        </p:nvSpPr>
        <p:spPr>
          <a:xfrm>
            <a:off x="7142086" y="4094064"/>
            <a:ext cx="933692" cy="3286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5920"/>
              <a:gd name="adj6" fmla="val -6697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60" name="Cubo 59">
            <a:extLst>
              <a:ext uri="{FF2B5EF4-FFF2-40B4-BE49-F238E27FC236}">
                <a16:creationId xmlns:a16="http://schemas.microsoft.com/office/drawing/2014/main" id="{89586B0A-AA15-40B2-AB46-81EF121BD8E3}"/>
              </a:ext>
            </a:extLst>
          </p:cNvPr>
          <p:cNvSpPr/>
          <p:nvPr/>
        </p:nvSpPr>
        <p:spPr>
          <a:xfrm>
            <a:off x="8395045" y="3113579"/>
            <a:ext cx="933692" cy="777290"/>
          </a:xfrm>
          <a:prstGeom prst="cub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Entregas</a:t>
            </a:r>
          </a:p>
        </p:txBody>
      </p:sp>
      <p:sp>
        <p:nvSpPr>
          <p:cNvPr id="62" name="Texto Explicativo: Linha Dobrada 61">
            <a:extLst>
              <a:ext uri="{FF2B5EF4-FFF2-40B4-BE49-F238E27FC236}">
                <a16:creationId xmlns:a16="http://schemas.microsoft.com/office/drawing/2014/main" id="{E9E5157D-5D33-4894-B5D4-7D67B32AFED0}"/>
              </a:ext>
            </a:extLst>
          </p:cNvPr>
          <p:cNvSpPr/>
          <p:nvPr/>
        </p:nvSpPr>
        <p:spPr>
          <a:xfrm>
            <a:off x="7144032" y="2340795"/>
            <a:ext cx="933692" cy="45948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5643"/>
              <a:gd name="adj6" fmla="val -5025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Onde aplicar?</a:t>
            </a:r>
          </a:p>
        </p:txBody>
      </p:sp>
      <p:sp>
        <p:nvSpPr>
          <p:cNvPr id="63" name="Texto Explicativo: Linha Dobrada 62">
            <a:extLst>
              <a:ext uri="{FF2B5EF4-FFF2-40B4-BE49-F238E27FC236}">
                <a16:creationId xmlns:a16="http://schemas.microsoft.com/office/drawing/2014/main" id="{D44AD65D-1D52-437E-B141-F81F3A7BE7D7}"/>
              </a:ext>
            </a:extLst>
          </p:cNvPr>
          <p:cNvSpPr/>
          <p:nvPr/>
        </p:nvSpPr>
        <p:spPr>
          <a:xfrm>
            <a:off x="7142086" y="4497186"/>
            <a:ext cx="933692" cy="3286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22974"/>
              <a:gd name="adj6" fmla="val -6099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Definições de Padrões</a:t>
            </a: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0C4D3810-5B2A-402B-BA15-CE7CEFCF45BC}"/>
              </a:ext>
            </a:extLst>
          </p:cNvPr>
          <p:cNvSpPr/>
          <p:nvPr/>
        </p:nvSpPr>
        <p:spPr>
          <a:xfrm>
            <a:off x="8154847" y="1836901"/>
            <a:ext cx="1153307" cy="685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Informação associada a geolocalização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F0E21DCD-A8E2-46DD-B9BB-E6F0D57C1B16}"/>
              </a:ext>
            </a:extLst>
          </p:cNvPr>
          <p:cNvSpPr/>
          <p:nvPr/>
        </p:nvSpPr>
        <p:spPr>
          <a:xfrm>
            <a:off x="9224579" y="2281331"/>
            <a:ext cx="1080482" cy="685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Oferta associada ao  perfil do cliente</a:t>
            </a: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D1AC9051-5310-4934-8B33-BAFA585A0C9C}"/>
              </a:ext>
            </a:extLst>
          </p:cNvPr>
          <p:cNvSpPr/>
          <p:nvPr/>
        </p:nvSpPr>
        <p:spPr>
          <a:xfrm>
            <a:off x="9245883" y="3951403"/>
            <a:ext cx="1080482" cy="685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Critérios para fidelizar o cliente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E4373A0C-007B-4E96-9BDB-773FC8803B5C}"/>
              </a:ext>
            </a:extLst>
          </p:cNvPr>
          <p:cNvSpPr/>
          <p:nvPr/>
        </p:nvSpPr>
        <p:spPr>
          <a:xfrm>
            <a:off x="9441130" y="3151757"/>
            <a:ext cx="1080482" cy="685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Informações de rotinas diárias</a:t>
            </a:r>
          </a:p>
        </p:txBody>
      </p: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7834696B-BE6F-4E4C-A022-B99B279172DF}"/>
              </a:ext>
            </a:extLst>
          </p:cNvPr>
          <p:cNvCxnSpPr>
            <a:cxnSpLocks/>
            <a:stCxn id="61" idx="4"/>
            <a:endCxn id="60" idx="0"/>
          </p:cNvCxnSpPr>
          <p:nvPr/>
        </p:nvCxnSpPr>
        <p:spPr>
          <a:xfrm>
            <a:off x="8731500" y="2522701"/>
            <a:ext cx="227553" cy="590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B2F7234B-E473-4037-9B7E-58C3DAA047E7}"/>
              </a:ext>
            </a:extLst>
          </p:cNvPr>
          <p:cNvCxnSpPr>
            <a:cxnSpLocks/>
            <a:stCxn id="66" idx="3"/>
            <a:endCxn id="60" idx="0"/>
          </p:cNvCxnSpPr>
          <p:nvPr/>
        </p:nvCxnSpPr>
        <p:spPr>
          <a:xfrm flipH="1">
            <a:off x="8959053" y="2866699"/>
            <a:ext cx="423759" cy="246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6A771CD4-B21B-40BA-9D93-69DF8F4FB551}"/>
              </a:ext>
            </a:extLst>
          </p:cNvPr>
          <p:cNvCxnSpPr>
            <a:cxnSpLocks/>
            <a:stCxn id="69" idx="2"/>
            <a:endCxn id="60" idx="5"/>
          </p:cNvCxnSpPr>
          <p:nvPr/>
        </p:nvCxnSpPr>
        <p:spPr>
          <a:xfrm flipH="1" flipV="1">
            <a:off x="9328738" y="3405063"/>
            <a:ext cx="112393" cy="89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7F1870C3-2E61-4842-8981-F79CF06884DC}"/>
              </a:ext>
            </a:extLst>
          </p:cNvPr>
          <p:cNvCxnSpPr>
            <a:cxnSpLocks/>
            <a:stCxn id="67" idx="1"/>
            <a:endCxn id="60" idx="3"/>
          </p:cNvCxnSpPr>
          <p:nvPr/>
        </p:nvCxnSpPr>
        <p:spPr>
          <a:xfrm flipH="1" flipV="1">
            <a:off x="8764730" y="3890870"/>
            <a:ext cx="639386" cy="160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o Explicativo: Linha Dobrada 96">
            <a:extLst>
              <a:ext uri="{FF2B5EF4-FFF2-40B4-BE49-F238E27FC236}">
                <a16:creationId xmlns:a16="http://schemas.microsoft.com/office/drawing/2014/main" id="{8EF7C8AE-8ABB-4A05-A07E-A422A3F76764}"/>
              </a:ext>
            </a:extLst>
          </p:cNvPr>
          <p:cNvSpPr/>
          <p:nvPr/>
        </p:nvSpPr>
        <p:spPr>
          <a:xfrm>
            <a:off x="7144032" y="4902915"/>
            <a:ext cx="933692" cy="3286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3600"/>
              <a:gd name="adj6" fmla="val -6099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Você sabia que...</a:t>
            </a:r>
          </a:p>
        </p:txBody>
      </p:sp>
      <p:sp>
        <p:nvSpPr>
          <p:cNvPr id="98" name="Shape 182">
            <a:extLst>
              <a:ext uri="{FF2B5EF4-FFF2-40B4-BE49-F238E27FC236}">
                <a16:creationId xmlns:a16="http://schemas.microsoft.com/office/drawing/2014/main" id="{5F2B05A5-2002-4B67-9C51-53299A43DC09}"/>
              </a:ext>
            </a:extLst>
          </p:cNvPr>
          <p:cNvSpPr txBox="1"/>
          <p:nvPr/>
        </p:nvSpPr>
        <p:spPr>
          <a:xfrm>
            <a:off x="6771535" y="3708238"/>
            <a:ext cx="1363499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pt-BR" sz="1200" dirty="0">
                <a:solidFill>
                  <a:srgbClr val="1F3864"/>
                </a:solidFill>
                <a:ea typeface="Calibri"/>
                <a:cs typeface="Calibri"/>
                <a:sym typeface="Calibri"/>
              </a:rPr>
              <a:t>Motor de Analise</a:t>
            </a:r>
          </a:p>
        </p:txBody>
      </p:sp>
      <p:sp>
        <p:nvSpPr>
          <p:cNvPr id="64" name="Seta: para a Direita 63">
            <a:extLst>
              <a:ext uri="{FF2B5EF4-FFF2-40B4-BE49-F238E27FC236}">
                <a16:creationId xmlns:a16="http://schemas.microsoft.com/office/drawing/2014/main" id="{1656F429-F7C9-4B34-B279-B9C0F7C9EFA3}"/>
              </a:ext>
            </a:extLst>
          </p:cNvPr>
          <p:cNvSpPr/>
          <p:nvPr/>
        </p:nvSpPr>
        <p:spPr>
          <a:xfrm>
            <a:off x="7051936" y="3453572"/>
            <a:ext cx="1247147" cy="25391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0A0B002D-F763-4FF3-B58C-976CEC3C075B}"/>
              </a:ext>
            </a:extLst>
          </p:cNvPr>
          <p:cNvSpPr/>
          <p:nvPr/>
        </p:nvSpPr>
        <p:spPr>
          <a:xfrm>
            <a:off x="8387680" y="4484102"/>
            <a:ext cx="1080482" cy="685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Ações em tempo real e preditivas</a:t>
            </a:r>
          </a:p>
        </p:txBody>
      </p: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DEAA6E54-69F8-41E2-8634-219213ACF9DB}"/>
              </a:ext>
            </a:extLst>
          </p:cNvPr>
          <p:cNvCxnSpPr>
            <a:cxnSpLocks/>
            <a:stCxn id="71" idx="0"/>
            <a:endCxn id="60" idx="3"/>
          </p:cNvCxnSpPr>
          <p:nvPr/>
        </p:nvCxnSpPr>
        <p:spPr>
          <a:xfrm flipH="1" flipV="1">
            <a:off x="8764730" y="3890869"/>
            <a:ext cx="163192" cy="593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EB84E0F8-1805-41D6-98A8-9ECED77E51ED}"/>
              </a:ext>
            </a:extLst>
          </p:cNvPr>
          <p:cNvSpPr txBox="1"/>
          <p:nvPr/>
        </p:nvSpPr>
        <p:spPr>
          <a:xfrm>
            <a:off x="2700112" y="2570539"/>
            <a:ext cx="4315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 err="1"/>
              <a:t>IoT</a:t>
            </a:r>
            <a:endParaRPr lang="pt-BR" sz="1500" dirty="0"/>
          </a:p>
        </p:txBody>
      </p:sp>
      <p:sp>
        <p:nvSpPr>
          <p:cNvPr id="82" name="Texto Explicativo: Linha Dobrada 81">
            <a:extLst>
              <a:ext uri="{FF2B5EF4-FFF2-40B4-BE49-F238E27FC236}">
                <a16:creationId xmlns:a16="http://schemas.microsoft.com/office/drawing/2014/main" id="{A4403913-AE18-4C71-B9D0-2BCFBCBA9704}"/>
              </a:ext>
            </a:extLst>
          </p:cNvPr>
          <p:cNvSpPr/>
          <p:nvPr/>
        </p:nvSpPr>
        <p:spPr>
          <a:xfrm>
            <a:off x="7142086" y="5310972"/>
            <a:ext cx="933692" cy="4159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63626"/>
              <a:gd name="adj6" fmla="val -5950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Classificação de Informações relevantes</a:t>
            </a:r>
          </a:p>
        </p:txBody>
      </p:sp>
    </p:spTree>
    <p:extLst>
      <p:ext uri="{BB962C8B-B14F-4D97-AF65-F5344CB8AC3E}">
        <p14:creationId xmlns:p14="http://schemas.microsoft.com/office/powerpoint/2010/main" val="366519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6626" y="923569"/>
            <a:ext cx="5606162" cy="419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1524000" y="116633"/>
            <a:ext cx="493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7A990"/>
                </a:solidFill>
                <a:latin typeface="Arial Black" panose="020B0A04020102020204" pitchFamily="34" charset="0"/>
              </a:rPr>
              <a:t>Conhecimentos</a:t>
            </a:r>
          </a:p>
        </p:txBody>
      </p:sp>
    </p:spTree>
    <p:extLst>
      <p:ext uri="{BB962C8B-B14F-4D97-AF65-F5344CB8AC3E}">
        <p14:creationId xmlns:p14="http://schemas.microsoft.com/office/powerpoint/2010/main" val="164749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08494" y="84179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pt-BR" altLang="pt-BR" sz="2400" dirty="0"/>
              <a:t>Conjugando Arquiteturas...</a:t>
            </a:r>
          </a:p>
          <a:p>
            <a:pPr lvl="1"/>
            <a:endParaRPr lang="pt-BR" altLang="pt-BR" dirty="0">
              <a:solidFill>
                <a:srgbClr val="07A990"/>
              </a:solidFill>
            </a:endParaRPr>
          </a:p>
          <a:p>
            <a:pPr lvl="1"/>
            <a:r>
              <a:rPr lang="pt-BR" altLang="pt-BR" dirty="0">
                <a:solidFill>
                  <a:srgbClr val="07A990"/>
                </a:solidFill>
              </a:rPr>
              <a:t>Visão Geral, por grandes áreas</a:t>
            </a:r>
          </a:p>
          <a:p>
            <a:pPr lvl="1"/>
            <a:r>
              <a:rPr lang="pt-BR" altLang="pt-BR" dirty="0">
                <a:solidFill>
                  <a:srgbClr val="07A990"/>
                </a:solidFill>
              </a:rPr>
              <a:t>Apache, Oracle e IBM</a:t>
            </a:r>
          </a:p>
          <a:p>
            <a:pPr lvl="1"/>
            <a:endParaRPr lang="pt-BR" altLang="pt-BR" dirty="0">
              <a:solidFill>
                <a:srgbClr val="07A990"/>
              </a:solidFill>
            </a:endParaRPr>
          </a:p>
          <a:p>
            <a:pPr marL="0" indent="0">
              <a:buNone/>
            </a:pPr>
            <a:r>
              <a:rPr lang="pt-BR" altLang="pt-BR" sz="2400" dirty="0"/>
              <a:t>Um estudo de caso</a:t>
            </a:r>
            <a:endParaRPr lang="pt-BR" altLang="pt-BR" sz="2400" dirty="0">
              <a:solidFill>
                <a:srgbClr val="07A99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379984" y="172279"/>
            <a:ext cx="471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Agenda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4000" y="116633"/>
            <a:ext cx="493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Conhecimentos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7A84349-58E8-4EAD-A68E-9C554815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94" y="909932"/>
            <a:ext cx="8282609" cy="45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3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270240B4-0803-421C-BB74-55605B999B3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01148" y="6056243"/>
            <a:ext cx="9710530" cy="801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chemeClr val="bg1"/>
                </a:solidFill>
              </a:rPr>
              <a:t>Autor: Prof. Jorge Surian</a:t>
            </a:r>
          </a:p>
          <a:p>
            <a:pPr marL="0" indent="0">
              <a:buNone/>
            </a:pPr>
            <a:r>
              <a:rPr lang="pt-BR" sz="2000" b="1" dirty="0">
                <a:solidFill>
                  <a:schemeClr val="bg1"/>
                </a:solidFill>
              </a:rPr>
              <a:t>jorge.surian@gmail.com</a:t>
            </a:r>
          </a:p>
        </p:txBody>
      </p:sp>
    </p:spTree>
    <p:extLst>
      <p:ext uri="{BB962C8B-B14F-4D97-AF65-F5344CB8AC3E}">
        <p14:creationId xmlns:p14="http://schemas.microsoft.com/office/powerpoint/2010/main" val="226953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1309" y="993215"/>
            <a:ext cx="5672423" cy="4248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1415481" y="231031"/>
            <a:ext cx="6549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Conjugando arquiteturas</a:t>
            </a:r>
          </a:p>
        </p:txBody>
      </p:sp>
    </p:spTree>
    <p:extLst>
      <p:ext uri="{BB962C8B-B14F-4D97-AF65-F5344CB8AC3E}">
        <p14:creationId xmlns:p14="http://schemas.microsoft.com/office/powerpoint/2010/main" val="25411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404730" y="262407"/>
            <a:ext cx="6215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Conjugando arquiteturas</a:t>
            </a:r>
          </a:p>
        </p:txBody>
      </p:sp>
      <p:pic>
        <p:nvPicPr>
          <p:cNvPr id="7170" name="Picture 2" descr="Resultado de imagem para cubo dimensional">
            <a:extLst>
              <a:ext uri="{FF2B5EF4-FFF2-40B4-BE49-F238E27FC236}">
                <a16:creationId xmlns:a16="http://schemas.microsoft.com/office/drawing/2014/main" id="{B33B0747-CFC2-4213-859E-60ABE2C6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134" y="1412776"/>
            <a:ext cx="47720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F44DF4-E1D2-4B7C-A379-4B641692BF5F}"/>
              </a:ext>
            </a:extLst>
          </p:cNvPr>
          <p:cNvSpPr txBox="1"/>
          <p:nvPr/>
        </p:nvSpPr>
        <p:spPr>
          <a:xfrm>
            <a:off x="8544271" y="520372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solidFill>
                  <a:srgbClr val="07A990"/>
                </a:solidFill>
              </a:rPr>
              <a:t>Uma Proposta Arquitetônica</a:t>
            </a:r>
          </a:p>
          <a:p>
            <a:pPr algn="ctr"/>
            <a:r>
              <a:rPr lang="pt-BR" dirty="0">
                <a:solidFill>
                  <a:srgbClr val="07A990"/>
                </a:solidFill>
              </a:rPr>
              <a:t>Conceitual</a:t>
            </a:r>
          </a:p>
        </p:txBody>
      </p:sp>
    </p:spTree>
    <p:extLst>
      <p:ext uri="{BB962C8B-B14F-4D97-AF65-F5344CB8AC3E}">
        <p14:creationId xmlns:p14="http://schemas.microsoft.com/office/powerpoint/2010/main" val="6630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660" y="93551"/>
            <a:ext cx="11754679" cy="374886"/>
          </a:xfrm>
        </p:spPr>
        <p:txBody>
          <a:bodyPr>
            <a:noAutofit/>
          </a:bodyPr>
          <a:lstStyle/>
          <a:p>
            <a:pPr algn="ctr"/>
            <a:r>
              <a:rPr lang="pt-BR" sz="2400" dirty="0"/>
              <a:t>Arquitetura de Tomada de Decisão: do BI ao  Big Data com SSBI</a:t>
            </a:r>
          </a:p>
        </p:txBody>
      </p:sp>
      <p:grpSp>
        <p:nvGrpSpPr>
          <p:cNvPr id="272" name="Agrupar 271">
            <a:extLst>
              <a:ext uri="{FF2B5EF4-FFF2-40B4-BE49-F238E27FC236}">
                <a16:creationId xmlns:a16="http://schemas.microsoft.com/office/drawing/2014/main" id="{0560DD1B-0D05-431A-BF17-2F02FE33BABF}"/>
              </a:ext>
            </a:extLst>
          </p:cNvPr>
          <p:cNvGrpSpPr/>
          <p:nvPr/>
        </p:nvGrpSpPr>
        <p:grpSpPr>
          <a:xfrm>
            <a:off x="5255611" y="1064662"/>
            <a:ext cx="883576" cy="670358"/>
            <a:chOff x="3669291" y="2926358"/>
            <a:chExt cx="1178102" cy="893811"/>
          </a:xfrm>
        </p:grpSpPr>
        <p:sp>
          <p:nvSpPr>
            <p:cNvPr id="199" name="Oval 202"/>
            <p:cNvSpPr>
              <a:spLocks noChangeArrowheads="1"/>
            </p:cNvSpPr>
            <p:nvPr/>
          </p:nvSpPr>
          <p:spPr bwMode="auto">
            <a:xfrm>
              <a:off x="4037986" y="2926358"/>
              <a:ext cx="381000" cy="3810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200" b="1" i="1" dirty="0">
                  <a:solidFill>
                    <a:srgbClr val="FFFFFF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206" name="Text Box 209"/>
            <p:cNvSpPr txBox="1">
              <a:spLocks noChangeArrowheads="1"/>
            </p:cNvSpPr>
            <p:nvPr/>
          </p:nvSpPr>
          <p:spPr bwMode="auto">
            <a:xfrm>
              <a:off x="3669291" y="3327726"/>
              <a:ext cx="1178102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Governança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de Dados</a:t>
              </a:r>
            </a:p>
          </p:txBody>
        </p:sp>
      </p:grpSp>
      <p:grpSp>
        <p:nvGrpSpPr>
          <p:cNvPr id="208" name="Group 141"/>
          <p:cNvGrpSpPr>
            <a:grpSpLocks/>
          </p:cNvGrpSpPr>
          <p:nvPr/>
        </p:nvGrpSpPr>
        <p:grpSpPr bwMode="auto">
          <a:xfrm>
            <a:off x="7858367" y="2264083"/>
            <a:ext cx="818369" cy="526256"/>
            <a:chOff x="1428" y="2832"/>
            <a:chExt cx="687" cy="442"/>
          </a:xfrm>
        </p:grpSpPr>
        <p:sp>
          <p:nvSpPr>
            <p:cNvPr id="211" name="Freeform 142"/>
            <p:cNvSpPr>
              <a:spLocks/>
            </p:cNvSpPr>
            <p:nvPr/>
          </p:nvSpPr>
          <p:spPr bwMode="auto">
            <a:xfrm>
              <a:off x="1714" y="2832"/>
              <a:ext cx="401" cy="442"/>
            </a:xfrm>
            <a:custGeom>
              <a:avLst/>
              <a:gdLst>
                <a:gd name="T0" fmla="*/ 0 w 803"/>
                <a:gd name="T1" fmla="*/ 10 h 885"/>
                <a:gd name="T2" fmla="*/ 21 w 803"/>
                <a:gd name="T3" fmla="*/ 10 h 885"/>
                <a:gd name="T4" fmla="*/ 29 w 803"/>
                <a:gd name="T5" fmla="*/ 4 h 885"/>
                <a:gd name="T6" fmla="*/ 25 w 803"/>
                <a:gd name="T7" fmla="*/ 0 h 885"/>
                <a:gd name="T8" fmla="*/ 39 w 803"/>
                <a:gd name="T9" fmla="*/ 0 h 885"/>
                <a:gd name="T10" fmla="*/ 39 w 803"/>
                <a:gd name="T11" fmla="*/ 14 h 885"/>
                <a:gd name="T12" fmla="*/ 35 w 803"/>
                <a:gd name="T13" fmla="*/ 10 h 885"/>
                <a:gd name="T14" fmla="*/ 29 w 803"/>
                <a:gd name="T15" fmla="*/ 15 h 885"/>
                <a:gd name="T16" fmla="*/ 29 w 803"/>
                <a:gd name="T17" fmla="*/ 24 h 885"/>
                <a:gd name="T18" fmla="*/ 39 w 803"/>
                <a:gd name="T19" fmla="*/ 24 h 885"/>
                <a:gd name="T20" fmla="*/ 39 w 803"/>
                <a:gd name="T21" fmla="*/ 17 h 885"/>
                <a:gd name="T22" fmla="*/ 50 w 803"/>
                <a:gd name="T23" fmla="*/ 28 h 885"/>
                <a:gd name="T24" fmla="*/ 39 w 803"/>
                <a:gd name="T25" fmla="*/ 38 h 885"/>
                <a:gd name="T26" fmla="*/ 39 w 803"/>
                <a:gd name="T27" fmla="*/ 32 h 885"/>
                <a:gd name="T28" fmla="*/ 29 w 803"/>
                <a:gd name="T29" fmla="*/ 32 h 885"/>
                <a:gd name="T30" fmla="*/ 29 w 803"/>
                <a:gd name="T31" fmla="*/ 39 h 885"/>
                <a:gd name="T32" fmla="*/ 35 w 803"/>
                <a:gd name="T33" fmla="*/ 46 h 885"/>
                <a:gd name="T34" fmla="*/ 39 w 803"/>
                <a:gd name="T35" fmla="*/ 41 h 885"/>
                <a:gd name="T36" fmla="*/ 39 w 803"/>
                <a:gd name="T37" fmla="*/ 55 h 885"/>
                <a:gd name="T38" fmla="*/ 24 w 803"/>
                <a:gd name="T39" fmla="*/ 55 h 885"/>
                <a:gd name="T40" fmla="*/ 29 w 803"/>
                <a:gd name="T41" fmla="*/ 51 h 885"/>
                <a:gd name="T42" fmla="*/ 21 w 803"/>
                <a:gd name="T43" fmla="*/ 43 h 885"/>
                <a:gd name="T44" fmla="*/ 0 w 803"/>
                <a:gd name="T45" fmla="*/ 43 h 885"/>
                <a:gd name="T46" fmla="*/ 0 w 803"/>
                <a:gd name="T47" fmla="*/ 10 h 88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3"/>
                <a:gd name="T73" fmla="*/ 0 h 885"/>
                <a:gd name="T74" fmla="*/ 803 w 803"/>
                <a:gd name="T75" fmla="*/ 885 h 88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3" h="885">
                  <a:moveTo>
                    <a:pt x="0" y="167"/>
                  </a:moveTo>
                  <a:lnTo>
                    <a:pt x="351" y="167"/>
                  </a:lnTo>
                  <a:lnTo>
                    <a:pt x="468" y="68"/>
                  </a:lnTo>
                  <a:lnTo>
                    <a:pt x="401" y="0"/>
                  </a:lnTo>
                  <a:lnTo>
                    <a:pt x="635" y="0"/>
                  </a:lnTo>
                  <a:lnTo>
                    <a:pt x="635" y="234"/>
                  </a:lnTo>
                  <a:lnTo>
                    <a:pt x="569" y="167"/>
                  </a:lnTo>
                  <a:lnTo>
                    <a:pt x="468" y="250"/>
                  </a:lnTo>
                  <a:lnTo>
                    <a:pt x="468" y="385"/>
                  </a:lnTo>
                  <a:lnTo>
                    <a:pt x="635" y="385"/>
                  </a:lnTo>
                  <a:lnTo>
                    <a:pt x="635" y="284"/>
                  </a:lnTo>
                  <a:lnTo>
                    <a:pt x="803" y="452"/>
                  </a:lnTo>
                  <a:lnTo>
                    <a:pt x="635" y="619"/>
                  </a:lnTo>
                  <a:lnTo>
                    <a:pt x="635" y="518"/>
                  </a:lnTo>
                  <a:lnTo>
                    <a:pt x="468" y="518"/>
                  </a:lnTo>
                  <a:lnTo>
                    <a:pt x="468" y="635"/>
                  </a:lnTo>
                  <a:lnTo>
                    <a:pt x="569" y="736"/>
                  </a:lnTo>
                  <a:lnTo>
                    <a:pt x="635" y="668"/>
                  </a:lnTo>
                  <a:lnTo>
                    <a:pt x="635" y="885"/>
                  </a:lnTo>
                  <a:lnTo>
                    <a:pt x="385" y="885"/>
                  </a:lnTo>
                  <a:lnTo>
                    <a:pt x="468" y="819"/>
                  </a:lnTo>
                  <a:lnTo>
                    <a:pt x="351" y="702"/>
                  </a:lnTo>
                  <a:lnTo>
                    <a:pt x="0" y="702"/>
                  </a:lnTo>
                  <a:lnTo>
                    <a:pt x="0" y="167"/>
                  </a:lnTo>
                  <a:close/>
                </a:path>
              </a:pathLst>
            </a:custGeom>
            <a:gradFill rotWithShape="0">
              <a:gsLst>
                <a:gs pos="0">
                  <a:srgbClr val="C0C0C0"/>
                </a:gs>
                <a:gs pos="100000">
                  <a:srgbClr val="595959"/>
                </a:gs>
              </a:gsLst>
              <a:path path="rect">
                <a:fillToRect r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b="1" i="1">
                <a:solidFill>
                  <a:srgbClr val="000000"/>
                </a:solidFill>
                <a:latin typeface="Square721 BT" pitchFamily="34" charset="0"/>
              </a:endParaRPr>
            </a:p>
          </p:txBody>
        </p:sp>
        <p:sp>
          <p:nvSpPr>
            <p:cNvPr id="212" name="Freeform 143"/>
            <p:cNvSpPr>
              <a:spLocks/>
            </p:cNvSpPr>
            <p:nvPr/>
          </p:nvSpPr>
          <p:spPr bwMode="auto">
            <a:xfrm>
              <a:off x="1428" y="2836"/>
              <a:ext cx="436" cy="425"/>
            </a:xfrm>
            <a:custGeom>
              <a:avLst/>
              <a:gdLst/>
              <a:ahLst/>
              <a:cxnLst>
                <a:cxn ang="0">
                  <a:pos x="553" y="200"/>
                </a:cxn>
                <a:cxn ang="0">
                  <a:pos x="0" y="200"/>
                </a:cxn>
                <a:cxn ang="0">
                  <a:pos x="0" y="650"/>
                </a:cxn>
                <a:cxn ang="0">
                  <a:pos x="570" y="650"/>
                </a:cxn>
                <a:cxn ang="0">
                  <a:pos x="570" y="851"/>
                </a:cxn>
                <a:cxn ang="0">
                  <a:pos x="872" y="434"/>
                </a:cxn>
                <a:cxn ang="0">
                  <a:pos x="553" y="0"/>
                </a:cxn>
                <a:cxn ang="0">
                  <a:pos x="553" y="200"/>
                </a:cxn>
              </a:cxnLst>
              <a:rect l="0" t="0" r="r" b="b"/>
              <a:pathLst>
                <a:path w="872" h="851">
                  <a:moveTo>
                    <a:pt x="553" y="200"/>
                  </a:moveTo>
                  <a:lnTo>
                    <a:pt x="0" y="200"/>
                  </a:lnTo>
                  <a:lnTo>
                    <a:pt x="0" y="650"/>
                  </a:lnTo>
                  <a:lnTo>
                    <a:pt x="570" y="650"/>
                  </a:lnTo>
                  <a:lnTo>
                    <a:pt x="570" y="851"/>
                  </a:lnTo>
                  <a:lnTo>
                    <a:pt x="872" y="434"/>
                  </a:lnTo>
                  <a:lnTo>
                    <a:pt x="553" y="0"/>
                  </a:lnTo>
                  <a:lnTo>
                    <a:pt x="553" y="20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b="1" i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10" name="Oval 210"/>
          <p:cNvSpPr>
            <a:spLocks noChangeArrowheads="1"/>
          </p:cNvSpPr>
          <p:nvPr/>
        </p:nvSpPr>
        <p:spPr bwMode="auto">
          <a:xfrm>
            <a:off x="4321105" y="4714738"/>
            <a:ext cx="285750" cy="28575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200" b="1" i="1" dirty="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sp>
        <p:nvSpPr>
          <p:cNvPr id="215" name="Text Box 213"/>
          <p:cNvSpPr txBox="1">
            <a:spLocks noChangeArrowheads="1"/>
          </p:cNvSpPr>
          <p:nvPr/>
        </p:nvSpPr>
        <p:spPr bwMode="auto">
          <a:xfrm>
            <a:off x="4988189" y="74545"/>
            <a:ext cx="18473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19" name="Line 305"/>
          <p:cNvSpPr>
            <a:spLocks noChangeShapeType="1"/>
          </p:cNvSpPr>
          <p:nvPr/>
        </p:nvSpPr>
        <p:spPr bwMode="auto">
          <a:xfrm>
            <a:off x="7557052" y="2252198"/>
            <a:ext cx="0" cy="1143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b="1" i="1">
              <a:solidFill>
                <a:srgbClr val="000000"/>
              </a:solidFill>
              <a:latin typeface="Square721 BT" pitchFamily="34" charset="0"/>
            </a:endParaRPr>
          </a:p>
        </p:txBody>
      </p:sp>
      <p:sp>
        <p:nvSpPr>
          <p:cNvPr id="221" name="Text Box 187"/>
          <p:cNvSpPr txBox="1">
            <a:spLocks noChangeArrowheads="1"/>
          </p:cNvSpPr>
          <p:nvPr/>
        </p:nvSpPr>
        <p:spPr bwMode="auto">
          <a:xfrm>
            <a:off x="9160291" y="3846552"/>
            <a:ext cx="49885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050" b="1" i="1" dirty="0">
                <a:solidFill>
                  <a:srgbClr val="000000"/>
                </a:solidFill>
                <a:latin typeface="Arial" charset="0"/>
              </a:rPr>
              <a:t>SSBI</a:t>
            </a:r>
          </a:p>
        </p:txBody>
      </p:sp>
      <p:pic>
        <p:nvPicPr>
          <p:cNvPr id="224" name="Imagem 2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25" y="1746927"/>
            <a:ext cx="757238" cy="664369"/>
          </a:xfrm>
          <a:prstGeom prst="rect">
            <a:avLst/>
          </a:prstGeom>
        </p:spPr>
      </p:pic>
      <p:sp>
        <p:nvSpPr>
          <p:cNvPr id="228" name="CaixaDeTexto 227"/>
          <p:cNvSpPr txBox="1"/>
          <p:nvPr/>
        </p:nvSpPr>
        <p:spPr>
          <a:xfrm>
            <a:off x="4171150" y="2460415"/>
            <a:ext cx="75541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750" b="1" i="1" dirty="0">
                <a:solidFill>
                  <a:srgbClr val="000000"/>
                </a:solidFill>
                <a:latin typeface="Square721 BT" pitchFamily="34" charset="0"/>
              </a:rPr>
              <a:t>Big Data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750" b="1" i="1" dirty="0" err="1">
                <a:solidFill>
                  <a:srgbClr val="000000"/>
                </a:solidFill>
                <a:latin typeface="Square721 BT" pitchFamily="34" charset="0"/>
              </a:rPr>
              <a:t>Hadoop</a:t>
            </a:r>
            <a:r>
              <a:rPr lang="pt-BR" sz="750" b="1" i="1" dirty="0">
                <a:solidFill>
                  <a:srgbClr val="000000"/>
                </a:solidFill>
                <a:latin typeface="Square721 BT" pitchFamily="34" charset="0"/>
              </a:rPr>
              <a:t> / HDFS</a:t>
            </a:r>
          </a:p>
        </p:txBody>
      </p:sp>
      <p:pic>
        <p:nvPicPr>
          <p:cNvPr id="229" name="Imagem 2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102" y="2978543"/>
            <a:ext cx="500547" cy="672171"/>
          </a:xfrm>
          <a:prstGeom prst="rect">
            <a:avLst/>
          </a:prstGeom>
        </p:spPr>
      </p:pic>
      <p:sp>
        <p:nvSpPr>
          <p:cNvPr id="230" name="CaixaDeTexto 229"/>
          <p:cNvSpPr txBox="1"/>
          <p:nvPr/>
        </p:nvSpPr>
        <p:spPr>
          <a:xfrm>
            <a:off x="4099996" y="3677948"/>
            <a:ext cx="958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750" b="1" i="1" dirty="0">
                <a:solidFill>
                  <a:srgbClr val="000000"/>
                </a:solidFill>
                <a:latin typeface="Square721 BT" pitchFamily="34" charset="0"/>
              </a:rPr>
              <a:t>Data </a:t>
            </a:r>
            <a:r>
              <a:rPr lang="pt-BR" sz="750" b="1" i="1" dirty="0" err="1">
                <a:solidFill>
                  <a:srgbClr val="000000"/>
                </a:solidFill>
                <a:latin typeface="Square721 BT" pitchFamily="34" charset="0"/>
              </a:rPr>
              <a:t>Warehouse</a:t>
            </a:r>
            <a:endParaRPr lang="pt-BR" sz="750" b="1" i="1" dirty="0">
              <a:solidFill>
                <a:srgbClr val="000000"/>
              </a:solidFill>
              <a:latin typeface="Square721 BT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750" b="1" i="1" dirty="0">
                <a:solidFill>
                  <a:srgbClr val="000000"/>
                </a:solidFill>
                <a:latin typeface="Square721 BT" pitchFamily="34" charset="0"/>
              </a:rPr>
              <a:t>Data </a:t>
            </a:r>
            <a:r>
              <a:rPr lang="pt-BR" sz="750" b="1" i="1" dirty="0" err="1">
                <a:solidFill>
                  <a:srgbClr val="000000"/>
                </a:solidFill>
                <a:latin typeface="Square721 BT" pitchFamily="34" charset="0"/>
              </a:rPr>
              <a:t>Marts</a:t>
            </a:r>
            <a:r>
              <a:rPr lang="pt-BR" sz="750" b="1" i="1" dirty="0">
                <a:solidFill>
                  <a:srgbClr val="000000"/>
                </a:solidFill>
                <a:latin typeface="Square721 BT" pitchFamily="34" charset="0"/>
              </a:rPr>
              <a:t> - Cubos</a:t>
            </a:r>
          </a:p>
        </p:txBody>
      </p:sp>
      <p:sp>
        <p:nvSpPr>
          <p:cNvPr id="238" name="Seta para a Direita 237"/>
          <p:cNvSpPr/>
          <p:nvPr/>
        </p:nvSpPr>
        <p:spPr>
          <a:xfrm rot="1083603" flipV="1">
            <a:off x="3428203" y="1869701"/>
            <a:ext cx="698672" cy="209881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b="1" i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9" name="Seta para a Direita 238"/>
          <p:cNvSpPr/>
          <p:nvPr/>
        </p:nvSpPr>
        <p:spPr>
          <a:xfrm rot="19699725" flipV="1">
            <a:off x="3386330" y="2489915"/>
            <a:ext cx="753502" cy="180337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b="1" i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0" name="Seta para a Direita 239"/>
          <p:cNvSpPr/>
          <p:nvPr/>
        </p:nvSpPr>
        <p:spPr>
          <a:xfrm rot="2112018" flipV="1">
            <a:off x="3378344" y="2984323"/>
            <a:ext cx="810000" cy="175500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b="1" i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1" name="Seta para a Direita 240"/>
          <p:cNvSpPr/>
          <p:nvPr/>
        </p:nvSpPr>
        <p:spPr>
          <a:xfrm rot="19786714" flipV="1">
            <a:off x="3335384" y="3566941"/>
            <a:ext cx="810000" cy="175500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b="1" i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31" name="Agrupar 230">
            <a:extLst>
              <a:ext uri="{FF2B5EF4-FFF2-40B4-BE49-F238E27FC236}">
                <a16:creationId xmlns:a16="http://schemas.microsoft.com/office/drawing/2014/main" id="{824873B6-2F59-42EC-BC7A-89291C5A7192}"/>
              </a:ext>
            </a:extLst>
          </p:cNvPr>
          <p:cNvGrpSpPr/>
          <p:nvPr/>
        </p:nvGrpSpPr>
        <p:grpSpPr>
          <a:xfrm>
            <a:off x="3556930" y="3873042"/>
            <a:ext cx="413288" cy="529427"/>
            <a:chOff x="1677390" y="5187062"/>
            <a:chExt cx="551051" cy="705902"/>
          </a:xfrm>
        </p:grpSpPr>
        <p:sp>
          <p:nvSpPr>
            <p:cNvPr id="205" name="Oval 208"/>
            <p:cNvSpPr>
              <a:spLocks noChangeArrowheads="1"/>
            </p:cNvSpPr>
            <p:nvPr/>
          </p:nvSpPr>
          <p:spPr bwMode="auto">
            <a:xfrm>
              <a:off x="1744626" y="5473734"/>
              <a:ext cx="377438" cy="41923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200" b="1" i="1" dirty="0">
                  <a:solidFill>
                    <a:srgbClr val="FFFFFF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247" name="Text Box 200"/>
            <p:cNvSpPr txBox="1">
              <a:spLocks noChangeArrowheads="1"/>
            </p:cNvSpPr>
            <p:nvPr/>
          </p:nvSpPr>
          <p:spPr bwMode="auto">
            <a:xfrm>
              <a:off x="1677390" y="5187062"/>
              <a:ext cx="551051" cy="307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ETL</a:t>
              </a:r>
              <a:endParaRPr lang="en-US" sz="900" b="1" i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50" name="Text Box 209"/>
          <p:cNvSpPr txBox="1">
            <a:spLocks noChangeArrowheads="1"/>
          </p:cNvSpPr>
          <p:nvPr/>
        </p:nvSpPr>
        <p:spPr bwMode="auto">
          <a:xfrm>
            <a:off x="4746020" y="-2193004"/>
            <a:ext cx="8835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Governança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de Dados</a:t>
            </a:r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9DA6859B-110F-467B-9B72-B2FEBFBBE0C9}"/>
              </a:ext>
            </a:extLst>
          </p:cNvPr>
          <p:cNvGrpSpPr/>
          <p:nvPr/>
        </p:nvGrpSpPr>
        <p:grpSpPr>
          <a:xfrm>
            <a:off x="3396753" y="993563"/>
            <a:ext cx="704040" cy="692835"/>
            <a:chOff x="2017112" y="57751"/>
            <a:chExt cx="938720" cy="923779"/>
          </a:xfrm>
        </p:grpSpPr>
        <p:sp>
          <p:nvSpPr>
            <p:cNvPr id="249" name="Oval 208"/>
            <p:cNvSpPr>
              <a:spLocks noChangeArrowheads="1"/>
            </p:cNvSpPr>
            <p:nvPr/>
          </p:nvSpPr>
          <p:spPr bwMode="auto">
            <a:xfrm>
              <a:off x="2295970" y="57751"/>
              <a:ext cx="381001" cy="3810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200" b="1" i="1" dirty="0">
                  <a:solidFill>
                    <a:srgbClr val="FFFFFF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251" name="Text Box 200"/>
            <p:cNvSpPr txBox="1">
              <a:spLocks noChangeArrowheads="1"/>
            </p:cNvSpPr>
            <p:nvPr/>
          </p:nvSpPr>
          <p:spPr bwMode="auto">
            <a:xfrm>
              <a:off x="2017112" y="489088"/>
              <a:ext cx="938720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Ingestão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de Dados</a:t>
              </a:r>
              <a:endParaRPr lang="en-US" sz="900" b="1" i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76" name="Agrupar 275">
            <a:extLst>
              <a:ext uri="{FF2B5EF4-FFF2-40B4-BE49-F238E27FC236}">
                <a16:creationId xmlns:a16="http://schemas.microsoft.com/office/drawing/2014/main" id="{7A347CAD-7EA3-462C-BEB5-976008AC54D9}"/>
              </a:ext>
            </a:extLst>
          </p:cNvPr>
          <p:cNvGrpSpPr/>
          <p:nvPr/>
        </p:nvGrpSpPr>
        <p:grpSpPr>
          <a:xfrm>
            <a:off x="6604112" y="2182951"/>
            <a:ext cx="1128491" cy="943103"/>
            <a:chOff x="5997803" y="2899133"/>
            <a:chExt cx="1276349" cy="1112975"/>
          </a:xfrm>
        </p:grpSpPr>
        <p:pic>
          <p:nvPicPr>
            <p:cNvPr id="246" name="Imagem 2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7803" y="2899133"/>
              <a:ext cx="1276349" cy="777546"/>
            </a:xfrm>
            <a:prstGeom prst="rect">
              <a:avLst/>
            </a:prstGeom>
          </p:spPr>
        </p:pic>
        <p:sp>
          <p:nvSpPr>
            <p:cNvPr id="252" name="CaixaDeTexto 251"/>
            <p:cNvSpPr txBox="1"/>
            <p:nvPr/>
          </p:nvSpPr>
          <p:spPr>
            <a:xfrm>
              <a:off x="6008247" y="3630734"/>
              <a:ext cx="1069941" cy="381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750" b="1" i="1" dirty="0">
                  <a:solidFill>
                    <a:srgbClr val="000000"/>
                  </a:solidFill>
                  <a:latin typeface="Square721 BT" pitchFamily="34" charset="0"/>
                </a:rPr>
                <a:t>Conjunto de Dados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750" b="1" i="1" dirty="0">
                  <a:solidFill>
                    <a:srgbClr val="000000"/>
                  </a:solidFill>
                  <a:latin typeface="Square721 BT" pitchFamily="34" charset="0"/>
                </a:rPr>
                <a:t>Compartilhados</a:t>
              </a:r>
            </a:p>
          </p:txBody>
        </p:sp>
      </p:grpSp>
      <p:sp>
        <p:nvSpPr>
          <p:cNvPr id="253" name="Text Box 209"/>
          <p:cNvSpPr txBox="1">
            <a:spLocks noChangeArrowheads="1"/>
          </p:cNvSpPr>
          <p:nvPr/>
        </p:nvSpPr>
        <p:spPr bwMode="auto">
          <a:xfrm>
            <a:off x="6695038" y="1916699"/>
            <a:ext cx="71686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900" b="1" i="1" dirty="0" err="1">
                <a:solidFill>
                  <a:srgbClr val="000000"/>
                </a:solidFill>
                <a:latin typeface="Arial" charset="0"/>
              </a:rPr>
              <a:t>Sand</a:t>
            </a: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 Box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52A966C-6F49-4FDE-8BC1-AAB465F21706}"/>
              </a:ext>
            </a:extLst>
          </p:cNvPr>
          <p:cNvGrpSpPr/>
          <p:nvPr/>
        </p:nvGrpSpPr>
        <p:grpSpPr>
          <a:xfrm>
            <a:off x="6673200" y="3453161"/>
            <a:ext cx="989483" cy="906099"/>
            <a:chOff x="3792169" y="2950416"/>
            <a:chExt cx="1319310" cy="1208131"/>
          </a:xfrm>
        </p:grpSpPr>
        <p:pic>
          <p:nvPicPr>
            <p:cNvPr id="254" name="Imagem 2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7486" y="2950416"/>
              <a:ext cx="417846" cy="983960"/>
            </a:xfrm>
            <a:prstGeom prst="rect">
              <a:avLst/>
            </a:prstGeom>
          </p:spPr>
        </p:pic>
        <p:pic>
          <p:nvPicPr>
            <p:cNvPr id="255" name="Imagem 2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8289" y="2950706"/>
              <a:ext cx="526754" cy="782150"/>
            </a:xfrm>
            <a:prstGeom prst="rect">
              <a:avLst/>
            </a:prstGeom>
          </p:spPr>
        </p:pic>
        <p:pic>
          <p:nvPicPr>
            <p:cNvPr id="256" name="Imagem 2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95374" y="3392701"/>
              <a:ext cx="404759" cy="367079"/>
            </a:xfrm>
            <a:prstGeom prst="rect">
              <a:avLst/>
            </a:prstGeom>
          </p:spPr>
        </p:pic>
        <p:sp>
          <p:nvSpPr>
            <p:cNvPr id="257" name="CaixaDeTexto 256"/>
            <p:cNvSpPr txBox="1"/>
            <p:nvPr/>
          </p:nvSpPr>
          <p:spPr>
            <a:xfrm>
              <a:off x="3792169" y="3727660"/>
              <a:ext cx="13193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750" b="1" i="1" dirty="0">
                  <a:solidFill>
                    <a:srgbClr val="000000"/>
                  </a:solidFill>
                  <a:latin typeface="Square721 BT" pitchFamily="34" charset="0"/>
                </a:rPr>
                <a:t>Power </a:t>
              </a:r>
              <a:r>
                <a:rPr lang="pt-BR" sz="750" b="1" i="1" dirty="0" err="1">
                  <a:solidFill>
                    <a:srgbClr val="000000"/>
                  </a:solidFill>
                  <a:latin typeface="Square721 BT" pitchFamily="34" charset="0"/>
                </a:rPr>
                <a:t>Users</a:t>
              </a:r>
              <a:endParaRPr lang="pt-BR" sz="750" b="1" i="1" dirty="0">
                <a:solidFill>
                  <a:srgbClr val="000000"/>
                </a:solidFill>
                <a:latin typeface="Square721 BT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750" b="1" i="1" dirty="0">
                  <a:solidFill>
                    <a:srgbClr val="000000"/>
                  </a:solidFill>
                  <a:latin typeface="Square721 BT" pitchFamily="34" charset="0"/>
                </a:rPr>
                <a:t>Dados Enriquecidos</a:t>
              </a:r>
            </a:p>
          </p:txBody>
        </p:sp>
      </p:grpSp>
      <p:sp>
        <p:nvSpPr>
          <p:cNvPr id="258" name="Seta para a Direita 257"/>
          <p:cNvSpPr/>
          <p:nvPr/>
        </p:nvSpPr>
        <p:spPr>
          <a:xfrm rot="16200000" flipV="1">
            <a:off x="6904102" y="3157150"/>
            <a:ext cx="301106" cy="175500"/>
          </a:xfrm>
          <a:prstGeom prst="right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b="1" i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EF19C37-BD2D-4F1A-89A2-F5EF59345606}"/>
              </a:ext>
            </a:extLst>
          </p:cNvPr>
          <p:cNvGrpSpPr/>
          <p:nvPr/>
        </p:nvGrpSpPr>
        <p:grpSpPr>
          <a:xfrm>
            <a:off x="2423636" y="1230145"/>
            <a:ext cx="928523" cy="1354838"/>
            <a:chOff x="122489" y="592504"/>
            <a:chExt cx="1238030" cy="1806451"/>
          </a:xfrm>
        </p:grpSpPr>
        <p:pic>
          <p:nvPicPr>
            <p:cNvPr id="232" name="Imagem 2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5951" y="668286"/>
              <a:ext cx="484770" cy="673438"/>
            </a:xfrm>
            <a:prstGeom prst="rect">
              <a:avLst/>
            </a:prstGeom>
          </p:spPr>
        </p:pic>
        <p:pic>
          <p:nvPicPr>
            <p:cNvPr id="237" name="Imagem 2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9356" y="1137813"/>
              <a:ext cx="646663" cy="373460"/>
            </a:xfrm>
            <a:prstGeom prst="rect">
              <a:avLst/>
            </a:prstGeom>
          </p:spPr>
        </p:pic>
        <p:pic>
          <p:nvPicPr>
            <p:cNvPr id="236" name="Imagem 2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0870" y="671203"/>
              <a:ext cx="509588" cy="367769"/>
            </a:xfrm>
            <a:prstGeom prst="rect">
              <a:avLst/>
            </a:prstGeom>
          </p:spPr>
        </p:pic>
        <p:sp>
          <p:nvSpPr>
            <p:cNvPr id="242" name="CaixaDeTexto 241"/>
            <p:cNvSpPr txBox="1"/>
            <p:nvPr/>
          </p:nvSpPr>
          <p:spPr>
            <a:xfrm>
              <a:off x="247573" y="1551606"/>
              <a:ext cx="1007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750" b="1" i="1" dirty="0">
                  <a:solidFill>
                    <a:srgbClr val="000000"/>
                  </a:solidFill>
                  <a:latin typeface="Square721 BT" pitchFamily="34" charset="0"/>
                </a:rPr>
                <a:t>Nuvem, Mobile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750" b="1" i="1" dirty="0">
                  <a:solidFill>
                    <a:srgbClr val="000000"/>
                  </a:solidFill>
                  <a:latin typeface="Square721 BT" pitchFamily="34" charset="0"/>
                </a:rPr>
                <a:t>Google </a:t>
              </a:r>
              <a:r>
                <a:rPr lang="pt-BR" sz="750" b="1" i="1" dirty="0" err="1">
                  <a:solidFill>
                    <a:srgbClr val="000000"/>
                  </a:solidFill>
                  <a:latin typeface="Square721 BT" pitchFamily="34" charset="0"/>
                </a:rPr>
                <a:t>Analytics</a:t>
              </a:r>
              <a:endParaRPr lang="pt-BR" sz="750" b="1" i="1" dirty="0">
                <a:solidFill>
                  <a:srgbClr val="000000"/>
                </a:solidFill>
                <a:latin typeface="Square721 BT" pitchFamily="34" charset="0"/>
              </a:endParaRPr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C9CFF047-2EA9-4A02-A195-08AB8474B80C}"/>
                </a:ext>
              </a:extLst>
            </p:cNvPr>
            <p:cNvSpPr/>
            <p:nvPr/>
          </p:nvSpPr>
          <p:spPr>
            <a:xfrm>
              <a:off x="122489" y="592504"/>
              <a:ext cx="1238030" cy="180645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b="1" i="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D0FC10F-A681-44BE-B523-DD78ECFEDF91}"/>
              </a:ext>
            </a:extLst>
          </p:cNvPr>
          <p:cNvGrpSpPr/>
          <p:nvPr/>
        </p:nvGrpSpPr>
        <p:grpSpPr>
          <a:xfrm>
            <a:off x="2332751" y="2723688"/>
            <a:ext cx="993594" cy="1675208"/>
            <a:chOff x="75383" y="3584849"/>
            <a:chExt cx="1324792" cy="2233611"/>
          </a:xfrm>
        </p:grpSpPr>
        <p:grpSp>
          <p:nvGrpSpPr>
            <p:cNvPr id="62" name="Group 3"/>
            <p:cNvGrpSpPr>
              <a:grpSpLocks/>
            </p:cNvGrpSpPr>
            <p:nvPr/>
          </p:nvGrpSpPr>
          <p:grpSpPr bwMode="auto">
            <a:xfrm>
              <a:off x="296514" y="3691332"/>
              <a:ext cx="877380" cy="723767"/>
              <a:chOff x="192" y="528"/>
              <a:chExt cx="1106" cy="777"/>
            </a:xfrm>
          </p:grpSpPr>
          <p:grpSp>
            <p:nvGrpSpPr>
              <p:cNvPr id="64" name="Group 4"/>
              <p:cNvGrpSpPr>
                <a:grpSpLocks/>
              </p:cNvGrpSpPr>
              <p:nvPr/>
            </p:nvGrpSpPr>
            <p:grpSpPr bwMode="auto">
              <a:xfrm>
                <a:off x="192" y="528"/>
                <a:ext cx="1106" cy="777"/>
                <a:chOff x="0" y="1097"/>
                <a:chExt cx="1106" cy="777"/>
              </a:xfrm>
            </p:grpSpPr>
            <p:grpSp>
              <p:nvGrpSpPr>
                <p:cNvPr id="68" name="Group 5"/>
                <p:cNvGrpSpPr>
                  <a:grpSpLocks/>
                </p:cNvGrpSpPr>
                <p:nvPr/>
              </p:nvGrpSpPr>
              <p:grpSpPr bwMode="auto">
                <a:xfrm>
                  <a:off x="0" y="1483"/>
                  <a:ext cx="716" cy="391"/>
                  <a:chOff x="0" y="1483"/>
                  <a:chExt cx="716" cy="391"/>
                </a:xfrm>
              </p:grpSpPr>
              <p:sp>
                <p:nvSpPr>
                  <p:cNvPr id="109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270" y="1714"/>
                    <a:ext cx="1" cy="8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10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410" y="1766"/>
                    <a:ext cx="0" cy="10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11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714" y="1687"/>
                    <a:ext cx="0" cy="129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12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679" y="1721"/>
                    <a:ext cx="0" cy="1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13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588" y="1534"/>
                    <a:ext cx="0" cy="7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14" name="Freeform 11"/>
                  <p:cNvSpPr>
                    <a:spLocks/>
                  </p:cNvSpPr>
                  <p:nvPr/>
                </p:nvSpPr>
                <p:spPr bwMode="auto">
                  <a:xfrm>
                    <a:off x="6" y="1506"/>
                    <a:ext cx="3" cy="141"/>
                  </a:xfrm>
                  <a:custGeom>
                    <a:avLst/>
                    <a:gdLst>
                      <a:gd name="T0" fmla="*/ 0 w 3"/>
                      <a:gd name="T1" fmla="*/ 0 h 141"/>
                      <a:gd name="T2" fmla="*/ 0 w 3"/>
                      <a:gd name="T3" fmla="*/ 137 h 141"/>
                      <a:gd name="T4" fmla="*/ 2 w 3"/>
                      <a:gd name="T5" fmla="*/ 140 h 141"/>
                      <a:gd name="T6" fmla="*/ 0 60000 65536"/>
                      <a:gd name="T7" fmla="*/ 0 60000 65536"/>
                      <a:gd name="T8" fmla="*/ 0 60000 65536"/>
                      <a:gd name="T9" fmla="*/ 0 w 3"/>
                      <a:gd name="T10" fmla="*/ 0 h 141"/>
                      <a:gd name="T11" fmla="*/ 3 w 3"/>
                      <a:gd name="T12" fmla="*/ 141 h 14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" h="141">
                        <a:moveTo>
                          <a:pt x="0" y="0"/>
                        </a:moveTo>
                        <a:lnTo>
                          <a:pt x="0" y="137"/>
                        </a:lnTo>
                        <a:lnTo>
                          <a:pt x="2" y="14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15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0" y="1665"/>
                    <a:ext cx="0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16" name="Freeform 13"/>
                  <p:cNvSpPr>
                    <a:spLocks/>
                  </p:cNvSpPr>
                  <p:nvPr/>
                </p:nvSpPr>
                <p:spPr bwMode="auto">
                  <a:xfrm>
                    <a:off x="265" y="1706"/>
                    <a:ext cx="351" cy="115"/>
                  </a:xfrm>
                  <a:custGeom>
                    <a:avLst/>
                    <a:gdLst>
                      <a:gd name="T0" fmla="*/ 0 w 351"/>
                      <a:gd name="T1" fmla="*/ 94 h 115"/>
                      <a:gd name="T2" fmla="*/ 138 w 351"/>
                      <a:gd name="T3" fmla="*/ 0 h 115"/>
                      <a:gd name="T4" fmla="*/ 350 w 351"/>
                      <a:gd name="T5" fmla="*/ 67 h 115"/>
                      <a:gd name="T6" fmla="*/ 304 w 351"/>
                      <a:gd name="T7" fmla="*/ 105 h 115"/>
                      <a:gd name="T8" fmla="*/ 144 w 351"/>
                      <a:gd name="T9" fmla="*/ 52 h 115"/>
                      <a:gd name="T10" fmla="*/ 62 w 351"/>
                      <a:gd name="T11" fmla="*/ 114 h 115"/>
                      <a:gd name="T12" fmla="*/ 0 w 351"/>
                      <a:gd name="T13" fmla="*/ 94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51"/>
                      <a:gd name="T22" fmla="*/ 0 h 115"/>
                      <a:gd name="T23" fmla="*/ 351 w 351"/>
                      <a:gd name="T24" fmla="*/ 115 h 115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51" h="115">
                        <a:moveTo>
                          <a:pt x="0" y="94"/>
                        </a:moveTo>
                        <a:lnTo>
                          <a:pt x="138" y="0"/>
                        </a:lnTo>
                        <a:lnTo>
                          <a:pt x="350" y="67"/>
                        </a:lnTo>
                        <a:lnTo>
                          <a:pt x="304" y="105"/>
                        </a:lnTo>
                        <a:lnTo>
                          <a:pt x="144" y="52"/>
                        </a:lnTo>
                        <a:lnTo>
                          <a:pt x="62" y="114"/>
                        </a:lnTo>
                        <a:lnTo>
                          <a:pt x="0" y="94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17" name="Freeform 14"/>
                  <p:cNvSpPr>
                    <a:spLocks/>
                  </p:cNvSpPr>
                  <p:nvPr/>
                </p:nvSpPr>
                <p:spPr bwMode="auto">
                  <a:xfrm>
                    <a:off x="4" y="1483"/>
                    <a:ext cx="712" cy="234"/>
                  </a:xfrm>
                  <a:custGeom>
                    <a:avLst/>
                    <a:gdLst>
                      <a:gd name="T0" fmla="*/ 672 w 712"/>
                      <a:gd name="T1" fmla="*/ 233 h 234"/>
                      <a:gd name="T2" fmla="*/ 711 w 712"/>
                      <a:gd name="T3" fmla="*/ 198 h 234"/>
                      <a:gd name="T4" fmla="*/ 457 w 712"/>
                      <a:gd name="T5" fmla="*/ 124 h 234"/>
                      <a:gd name="T6" fmla="*/ 584 w 712"/>
                      <a:gd name="T7" fmla="*/ 45 h 234"/>
                      <a:gd name="T8" fmla="*/ 539 w 712"/>
                      <a:gd name="T9" fmla="*/ 34 h 234"/>
                      <a:gd name="T10" fmla="*/ 410 w 712"/>
                      <a:gd name="T11" fmla="*/ 111 h 234"/>
                      <a:gd name="T12" fmla="*/ 47 w 712"/>
                      <a:gd name="T13" fmla="*/ 0 h 234"/>
                      <a:gd name="T14" fmla="*/ 0 w 712"/>
                      <a:gd name="T15" fmla="*/ 23 h 234"/>
                      <a:gd name="T16" fmla="*/ 672 w 712"/>
                      <a:gd name="T17" fmla="*/ 233 h 23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712"/>
                      <a:gd name="T28" fmla="*/ 0 h 234"/>
                      <a:gd name="T29" fmla="*/ 712 w 712"/>
                      <a:gd name="T30" fmla="*/ 234 h 234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712" h="234">
                        <a:moveTo>
                          <a:pt x="672" y="233"/>
                        </a:moveTo>
                        <a:lnTo>
                          <a:pt x="711" y="198"/>
                        </a:lnTo>
                        <a:lnTo>
                          <a:pt x="457" y="124"/>
                        </a:lnTo>
                        <a:lnTo>
                          <a:pt x="584" y="45"/>
                        </a:lnTo>
                        <a:lnTo>
                          <a:pt x="539" y="34"/>
                        </a:lnTo>
                        <a:lnTo>
                          <a:pt x="410" y="111"/>
                        </a:lnTo>
                        <a:lnTo>
                          <a:pt x="47" y="0"/>
                        </a:lnTo>
                        <a:lnTo>
                          <a:pt x="0" y="23"/>
                        </a:lnTo>
                        <a:lnTo>
                          <a:pt x="672" y="233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18" name="Freeform 15"/>
                  <p:cNvSpPr>
                    <a:spLocks/>
                  </p:cNvSpPr>
                  <p:nvPr/>
                </p:nvSpPr>
                <p:spPr bwMode="auto">
                  <a:xfrm>
                    <a:off x="0" y="1636"/>
                    <a:ext cx="271" cy="199"/>
                  </a:xfrm>
                  <a:custGeom>
                    <a:avLst/>
                    <a:gdLst>
                      <a:gd name="T0" fmla="*/ 43 w 271"/>
                      <a:gd name="T1" fmla="*/ 0 h 199"/>
                      <a:gd name="T2" fmla="*/ 270 w 271"/>
                      <a:gd name="T3" fmla="*/ 71 h 199"/>
                      <a:gd name="T4" fmla="*/ 96 w 271"/>
                      <a:gd name="T5" fmla="*/ 198 h 199"/>
                      <a:gd name="T6" fmla="*/ 45 w 271"/>
                      <a:gd name="T7" fmla="*/ 182 h 199"/>
                      <a:gd name="T8" fmla="*/ 184 w 271"/>
                      <a:gd name="T9" fmla="*/ 82 h 199"/>
                      <a:gd name="T10" fmla="*/ 0 w 271"/>
                      <a:gd name="T11" fmla="*/ 23 h 199"/>
                      <a:gd name="T12" fmla="*/ 43 w 271"/>
                      <a:gd name="T13" fmla="*/ 0 h 19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71"/>
                      <a:gd name="T22" fmla="*/ 0 h 199"/>
                      <a:gd name="T23" fmla="*/ 271 w 271"/>
                      <a:gd name="T24" fmla="*/ 199 h 199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71" h="199">
                        <a:moveTo>
                          <a:pt x="43" y="0"/>
                        </a:moveTo>
                        <a:lnTo>
                          <a:pt x="270" y="71"/>
                        </a:lnTo>
                        <a:lnTo>
                          <a:pt x="96" y="198"/>
                        </a:lnTo>
                        <a:lnTo>
                          <a:pt x="45" y="182"/>
                        </a:lnTo>
                        <a:lnTo>
                          <a:pt x="184" y="82"/>
                        </a:lnTo>
                        <a:lnTo>
                          <a:pt x="0" y="23"/>
                        </a:lnTo>
                        <a:lnTo>
                          <a:pt x="43" y="0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</p:grpSp>
            <p:grpSp>
              <p:nvGrpSpPr>
                <p:cNvPr id="69" name="Group 16"/>
                <p:cNvGrpSpPr>
                  <a:grpSpLocks/>
                </p:cNvGrpSpPr>
                <p:nvPr/>
              </p:nvGrpSpPr>
              <p:grpSpPr bwMode="auto">
                <a:xfrm>
                  <a:off x="744" y="1279"/>
                  <a:ext cx="362" cy="525"/>
                  <a:chOff x="744" y="1279"/>
                  <a:chExt cx="362" cy="525"/>
                </a:xfrm>
              </p:grpSpPr>
              <p:sp>
                <p:nvSpPr>
                  <p:cNvPr id="103" name="Freeform 17"/>
                  <p:cNvSpPr>
                    <a:spLocks/>
                  </p:cNvSpPr>
                  <p:nvPr/>
                </p:nvSpPr>
                <p:spPr bwMode="auto">
                  <a:xfrm>
                    <a:off x="803" y="1301"/>
                    <a:ext cx="58" cy="147"/>
                  </a:xfrm>
                  <a:custGeom>
                    <a:avLst/>
                    <a:gdLst>
                      <a:gd name="T0" fmla="*/ 0 w 58"/>
                      <a:gd name="T1" fmla="*/ 0 h 147"/>
                      <a:gd name="T2" fmla="*/ 0 w 58"/>
                      <a:gd name="T3" fmla="*/ 134 h 147"/>
                      <a:gd name="T4" fmla="*/ 57 w 58"/>
                      <a:gd name="T5" fmla="*/ 146 h 147"/>
                      <a:gd name="T6" fmla="*/ 0 60000 65536"/>
                      <a:gd name="T7" fmla="*/ 0 60000 65536"/>
                      <a:gd name="T8" fmla="*/ 0 60000 65536"/>
                      <a:gd name="T9" fmla="*/ 0 w 58"/>
                      <a:gd name="T10" fmla="*/ 0 h 147"/>
                      <a:gd name="T11" fmla="*/ 58 w 58"/>
                      <a:gd name="T12" fmla="*/ 147 h 14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8" h="147">
                        <a:moveTo>
                          <a:pt x="0" y="0"/>
                        </a:moveTo>
                        <a:lnTo>
                          <a:pt x="0" y="134"/>
                        </a:lnTo>
                        <a:lnTo>
                          <a:pt x="57" y="146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04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860" y="1443"/>
                    <a:ext cx="0" cy="1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05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744" y="1570"/>
                    <a:ext cx="0" cy="11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06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028" y="1347"/>
                    <a:ext cx="0" cy="8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07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1068" y="1452"/>
                    <a:ext cx="0" cy="11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08" name="Freeform 22"/>
                  <p:cNvSpPr>
                    <a:spLocks/>
                  </p:cNvSpPr>
                  <p:nvPr/>
                </p:nvSpPr>
                <p:spPr bwMode="auto">
                  <a:xfrm>
                    <a:off x="744" y="1279"/>
                    <a:ext cx="362" cy="525"/>
                  </a:xfrm>
                  <a:custGeom>
                    <a:avLst/>
                    <a:gdLst>
                      <a:gd name="T0" fmla="*/ 361 w 362"/>
                      <a:gd name="T1" fmla="*/ 50 h 525"/>
                      <a:gd name="T2" fmla="*/ 88 w 362"/>
                      <a:gd name="T3" fmla="*/ 0 h 525"/>
                      <a:gd name="T4" fmla="*/ 57 w 362"/>
                      <a:gd name="T5" fmla="*/ 19 h 525"/>
                      <a:gd name="T6" fmla="*/ 246 w 362"/>
                      <a:gd name="T7" fmla="*/ 53 h 525"/>
                      <a:gd name="T8" fmla="*/ 115 w 362"/>
                      <a:gd name="T9" fmla="*/ 159 h 525"/>
                      <a:gd name="T10" fmla="*/ 254 w 362"/>
                      <a:gd name="T11" fmla="*/ 188 h 525"/>
                      <a:gd name="T12" fmla="*/ 158 w 362"/>
                      <a:gd name="T13" fmla="*/ 289 h 525"/>
                      <a:gd name="T14" fmla="*/ 33 w 362"/>
                      <a:gd name="T15" fmla="*/ 254 h 525"/>
                      <a:gd name="T16" fmla="*/ 0 w 362"/>
                      <a:gd name="T17" fmla="*/ 283 h 525"/>
                      <a:gd name="T18" fmla="*/ 277 w 362"/>
                      <a:gd name="T19" fmla="*/ 363 h 525"/>
                      <a:gd name="T20" fmla="*/ 177 w 362"/>
                      <a:gd name="T21" fmla="*/ 509 h 525"/>
                      <a:gd name="T22" fmla="*/ 224 w 362"/>
                      <a:gd name="T23" fmla="*/ 524 h 525"/>
                      <a:gd name="T24" fmla="*/ 338 w 362"/>
                      <a:gd name="T25" fmla="*/ 342 h 525"/>
                      <a:gd name="T26" fmla="*/ 203 w 362"/>
                      <a:gd name="T27" fmla="*/ 304 h 525"/>
                      <a:gd name="T28" fmla="*/ 324 w 362"/>
                      <a:gd name="T29" fmla="*/ 167 h 525"/>
                      <a:gd name="T30" fmla="*/ 193 w 362"/>
                      <a:gd name="T31" fmla="*/ 138 h 525"/>
                      <a:gd name="T32" fmla="*/ 283 w 362"/>
                      <a:gd name="T33" fmla="*/ 61 h 525"/>
                      <a:gd name="T34" fmla="*/ 332 w 362"/>
                      <a:gd name="T35" fmla="*/ 72 h 525"/>
                      <a:gd name="T36" fmla="*/ 361 w 362"/>
                      <a:gd name="T37" fmla="*/ 50 h 525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62"/>
                      <a:gd name="T58" fmla="*/ 0 h 525"/>
                      <a:gd name="T59" fmla="*/ 362 w 362"/>
                      <a:gd name="T60" fmla="*/ 525 h 525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62" h="525">
                        <a:moveTo>
                          <a:pt x="361" y="50"/>
                        </a:moveTo>
                        <a:lnTo>
                          <a:pt x="88" y="0"/>
                        </a:lnTo>
                        <a:lnTo>
                          <a:pt x="57" y="19"/>
                        </a:lnTo>
                        <a:lnTo>
                          <a:pt x="246" y="53"/>
                        </a:lnTo>
                        <a:lnTo>
                          <a:pt x="115" y="159"/>
                        </a:lnTo>
                        <a:lnTo>
                          <a:pt x="254" y="188"/>
                        </a:lnTo>
                        <a:lnTo>
                          <a:pt x="158" y="289"/>
                        </a:lnTo>
                        <a:lnTo>
                          <a:pt x="33" y="254"/>
                        </a:lnTo>
                        <a:lnTo>
                          <a:pt x="0" y="283"/>
                        </a:lnTo>
                        <a:lnTo>
                          <a:pt x="277" y="363"/>
                        </a:lnTo>
                        <a:lnTo>
                          <a:pt x="177" y="509"/>
                        </a:lnTo>
                        <a:lnTo>
                          <a:pt x="224" y="524"/>
                        </a:lnTo>
                        <a:lnTo>
                          <a:pt x="338" y="342"/>
                        </a:lnTo>
                        <a:lnTo>
                          <a:pt x="203" y="304"/>
                        </a:lnTo>
                        <a:lnTo>
                          <a:pt x="324" y="167"/>
                        </a:lnTo>
                        <a:lnTo>
                          <a:pt x="193" y="138"/>
                        </a:lnTo>
                        <a:lnTo>
                          <a:pt x="283" y="61"/>
                        </a:lnTo>
                        <a:lnTo>
                          <a:pt x="332" y="72"/>
                        </a:lnTo>
                        <a:lnTo>
                          <a:pt x="361" y="50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</p:grpSp>
            <p:grpSp>
              <p:nvGrpSpPr>
                <p:cNvPr id="70" name="Group 23"/>
                <p:cNvGrpSpPr>
                  <a:grpSpLocks/>
                </p:cNvGrpSpPr>
                <p:nvPr/>
              </p:nvGrpSpPr>
              <p:grpSpPr bwMode="auto">
                <a:xfrm>
                  <a:off x="709" y="1108"/>
                  <a:ext cx="389" cy="190"/>
                  <a:chOff x="709" y="1108"/>
                  <a:chExt cx="389" cy="190"/>
                </a:xfrm>
              </p:grpSpPr>
              <p:sp>
                <p:nvSpPr>
                  <p:cNvPr id="100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17" y="1136"/>
                    <a:ext cx="0" cy="4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0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793" y="1176"/>
                    <a:ext cx="1" cy="12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  <p:sp>
                <p:nvSpPr>
                  <p:cNvPr id="102" name="Freeform 26"/>
                  <p:cNvSpPr>
                    <a:spLocks/>
                  </p:cNvSpPr>
                  <p:nvPr/>
                </p:nvSpPr>
                <p:spPr bwMode="auto">
                  <a:xfrm>
                    <a:off x="709" y="1108"/>
                    <a:ext cx="389" cy="106"/>
                  </a:xfrm>
                  <a:custGeom>
                    <a:avLst/>
                    <a:gdLst>
                      <a:gd name="T0" fmla="*/ 0 w 389"/>
                      <a:gd name="T1" fmla="*/ 7 h 106"/>
                      <a:gd name="T2" fmla="*/ 155 w 389"/>
                      <a:gd name="T3" fmla="*/ 29 h 106"/>
                      <a:gd name="T4" fmla="*/ 86 w 389"/>
                      <a:gd name="T5" fmla="*/ 63 h 106"/>
                      <a:gd name="T6" fmla="*/ 361 w 389"/>
                      <a:gd name="T7" fmla="*/ 105 h 106"/>
                      <a:gd name="T8" fmla="*/ 388 w 389"/>
                      <a:gd name="T9" fmla="*/ 87 h 106"/>
                      <a:gd name="T10" fmla="*/ 146 w 389"/>
                      <a:gd name="T11" fmla="*/ 52 h 106"/>
                      <a:gd name="T12" fmla="*/ 208 w 389"/>
                      <a:gd name="T13" fmla="*/ 21 h 106"/>
                      <a:gd name="T14" fmla="*/ 43 w 389"/>
                      <a:gd name="T15" fmla="*/ 0 h 106"/>
                      <a:gd name="T16" fmla="*/ 0 w 389"/>
                      <a:gd name="T17" fmla="*/ 7 h 10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389"/>
                      <a:gd name="T28" fmla="*/ 0 h 106"/>
                      <a:gd name="T29" fmla="*/ 389 w 389"/>
                      <a:gd name="T30" fmla="*/ 106 h 10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389" h="106">
                        <a:moveTo>
                          <a:pt x="0" y="7"/>
                        </a:moveTo>
                        <a:lnTo>
                          <a:pt x="155" y="29"/>
                        </a:lnTo>
                        <a:lnTo>
                          <a:pt x="86" y="63"/>
                        </a:lnTo>
                        <a:lnTo>
                          <a:pt x="361" y="105"/>
                        </a:lnTo>
                        <a:lnTo>
                          <a:pt x="388" y="87"/>
                        </a:lnTo>
                        <a:lnTo>
                          <a:pt x="146" y="52"/>
                        </a:lnTo>
                        <a:lnTo>
                          <a:pt x="208" y="21"/>
                        </a:lnTo>
                        <a:lnTo>
                          <a:pt x="43" y="0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</p:grpSp>
            <p:grpSp>
              <p:nvGrpSpPr>
                <p:cNvPr id="71" name="Group 27"/>
                <p:cNvGrpSpPr>
                  <a:grpSpLocks/>
                </p:cNvGrpSpPr>
                <p:nvPr/>
              </p:nvGrpSpPr>
              <p:grpSpPr bwMode="auto">
                <a:xfrm>
                  <a:off x="45" y="1097"/>
                  <a:ext cx="700" cy="430"/>
                  <a:chOff x="45" y="1097"/>
                  <a:chExt cx="700" cy="430"/>
                </a:xfrm>
              </p:grpSpPr>
              <p:grpSp>
                <p:nvGrpSpPr>
                  <p:cNvPr id="72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45" y="1097"/>
                    <a:ext cx="700" cy="430"/>
                    <a:chOff x="45" y="1097"/>
                    <a:chExt cx="700" cy="430"/>
                  </a:xfrm>
                </p:grpSpPr>
                <p:sp>
                  <p:nvSpPr>
                    <p:cNvPr id="74" name="Line 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5" y="1351"/>
                      <a:ext cx="0" cy="3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pt-BR" b="1" i="1">
                        <a:solidFill>
                          <a:srgbClr val="000000"/>
                        </a:solidFill>
                        <a:latin typeface="Square721 BT" pitchFamily="34" charset="0"/>
                      </a:endParaRPr>
                    </a:p>
                  </p:txBody>
                </p:sp>
                <p:sp>
                  <p:nvSpPr>
                    <p:cNvPr id="75" name="Line 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2" y="1335"/>
                      <a:ext cx="0" cy="2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pt-BR" b="1" i="1">
                        <a:solidFill>
                          <a:srgbClr val="000000"/>
                        </a:solidFill>
                        <a:latin typeface="Square721 BT" pitchFamily="34" charset="0"/>
                      </a:endParaRPr>
                    </a:p>
                  </p:txBody>
                </p:sp>
                <p:sp>
                  <p:nvSpPr>
                    <p:cNvPr id="76" name="Line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0" y="1285"/>
                      <a:ext cx="0" cy="3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pt-BR" b="1" i="1">
                        <a:solidFill>
                          <a:srgbClr val="000000"/>
                        </a:solidFill>
                        <a:latin typeface="Square721 BT" pitchFamily="34" charset="0"/>
                      </a:endParaRPr>
                    </a:p>
                  </p:txBody>
                </p:sp>
                <p:grpSp>
                  <p:nvGrpSpPr>
                    <p:cNvPr id="77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" y="1097"/>
                      <a:ext cx="700" cy="430"/>
                      <a:chOff x="45" y="1097"/>
                      <a:chExt cx="700" cy="430"/>
                    </a:xfrm>
                  </p:grpSpPr>
                  <p:grpSp>
                    <p:nvGrpSpPr>
                      <p:cNvPr id="78" name="Group 3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5" y="1097"/>
                        <a:ext cx="700" cy="430"/>
                        <a:chOff x="45" y="1097"/>
                        <a:chExt cx="700" cy="430"/>
                      </a:xfrm>
                    </p:grpSpPr>
                    <p:grpSp>
                      <p:nvGrpSpPr>
                        <p:cNvPr id="80" name="Group 3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9" y="1113"/>
                          <a:ext cx="696" cy="414"/>
                          <a:chOff x="49" y="1113"/>
                          <a:chExt cx="696" cy="414"/>
                        </a:xfrm>
                      </p:grpSpPr>
                      <p:sp>
                        <p:nvSpPr>
                          <p:cNvPr id="82" name="Freeform 35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52" y="1225"/>
                            <a:ext cx="393" cy="269"/>
                          </a:xfrm>
                          <a:custGeom>
                            <a:avLst/>
                            <a:gdLst>
                              <a:gd name="T0" fmla="*/ 0 w 393"/>
                              <a:gd name="T1" fmla="*/ 262 h 269"/>
                              <a:gd name="T2" fmla="*/ 65 w 393"/>
                              <a:gd name="T3" fmla="*/ 226 h 269"/>
                              <a:gd name="T4" fmla="*/ 190 w 393"/>
                              <a:gd name="T5" fmla="*/ 268 h 269"/>
                              <a:gd name="T6" fmla="*/ 392 w 393"/>
                              <a:gd name="T7" fmla="*/ 134 h 269"/>
                              <a:gd name="T8" fmla="*/ 392 w 393"/>
                              <a:gd name="T9" fmla="*/ 0 h 269"/>
                              <a:gd name="T10" fmla="*/ 0 60000 65536"/>
                              <a:gd name="T11" fmla="*/ 0 60000 65536"/>
                              <a:gd name="T12" fmla="*/ 0 60000 65536"/>
                              <a:gd name="T13" fmla="*/ 0 60000 65536"/>
                              <a:gd name="T14" fmla="*/ 0 60000 65536"/>
                              <a:gd name="T15" fmla="*/ 0 w 393"/>
                              <a:gd name="T16" fmla="*/ 0 h 269"/>
                              <a:gd name="T17" fmla="*/ 393 w 393"/>
                              <a:gd name="T18" fmla="*/ 269 h 269"/>
                            </a:gdLst>
                            <a:ahLst/>
                            <a:cxnLst>
                              <a:cxn ang="T10">
                                <a:pos x="T0" y="T1"/>
                              </a:cxn>
                              <a:cxn ang="T11">
                                <a:pos x="T2" y="T3"/>
                              </a:cxn>
                              <a:cxn ang="T12">
                                <a:pos x="T4" y="T5"/>
                              </a:cxn>
                              <a:cxn ang="T13">
                                <a:pos x="T6" y="T7"/>
                              </a:cxn>
                              <a:cxn ang="T14">
                                <a:pos x="T8" y="T9"/>
                              </a:cxn>
                            </a:cxnLst>
                            <a:rect l="T15" t="T16" r="T17" b="T18"/>
                            <a:pathLst>
                              <a:path w="393" h="269">
                                <a:moveTo>
                                  <a:pt x="0" y="262"/>
                                </a:moveTo>
                                <a:lnTo>
                                  <a:pt x="65" y="226"/>
                                </a:lnTo>
                                <a:lnTo>
                                  <a:pt x="190" y="268"/>
                                </a:lnTo>
                                <a:lnTo>
                                  <a:pt x="392" y="134"/>
                                </a:lnTo>
                                <a:lnTo>
                                  <a:pt x="392" y="0"/>
                                </a:lnTo>
                              </a:path>
                            </a:pathLst>
                          </a:custGeom>
                          <a:noFill/>
                          <a:ln w="12700" cap="rnd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83" name="Line 3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416" y="1308"/>
                            <a:ext cx="0" cy="144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84" name="Line 3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38" y="1341"/>
                            <a:ext cx="1" cy="151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85" name="Line 3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303" y="1181"/>
                            <a:ext cx="1" cy="127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86" name="Line 3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62" y="1378"/>
                            <a:ext cx="0" cy="149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87" name="Line 4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351" y="1375"/>
                            <a:ext cx="0" cy="146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88" name="Line 4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57" y="1394"/>
                            <a:ext cx="1" cy="108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89" name="Line 4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49" y="1316"/>
                            <a:ext cx="0" cy="10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0" name="Line 4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727" y="1170"/>
                            <a:ext cx="1" cy="5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1" name="Line 4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72" y="1241"/>
                            <a:ext cx="1" cy="9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2" name="Line 4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23" y="1147"/>
                            <a:ext cx="0" cy="59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3" name="Line 4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95" y="1220"/>
                            <a:ext cx="1" cy="68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4" name="Line 4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471" y="1242"/>
                            <a:ext cx="1" cy="49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5" name="Line 4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33" y="1212"/>
                            <a:ext cx="0" cy="96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6" name="Line 4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65" y="1197"/>
                            <a:ext cx="1" cy="9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7" name="Line 5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613" y="1157"/>
                            <a:ext cx="0" cy="4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8" name="Line 5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690" y="1128"/>
                            <a:ext cx="0" cy="37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9" name="Line 5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88" y="1113"/>
                            <a:ext cx="0" cy="36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pt-BR" b="1" i="1">
                              <a:solidFill>
                                <a:srgbClr val="000000"/>
                              </a:solidFill>
                              <a:latin typeface="Square721 BT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81" name="Freeform 5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" y="1097"/>
                          <a:ext cx="645" cy="249"/>
                        </a:xfrm>
                        <a:custGeom>
                          <a:avLst/>
                          <a:gdLst>
                            <a:gd name="T0" fmla="*/ 168 w 645"/>
                            <a:gd name="T1" fmla="*/ 232 h 249"/>
                            <a:gd name="T2" fmla="*/ 129 w 645"/>
                            <a:gd name="T3" fmla="*/ 248 h 249"/>
                            <a:gd name="T4" fmla="*/ 0 w 645"/>
                            <a:gd name="T5" fmla="*/ 211 h 249"/>
                            <a:gd name="T6" fmla="*/ 168 w 645"/>
                            <a:gd name="T7" fmla="*/ 148 h 249"/>
                            <a:gd name="T8" fmla="*/ 51 w 645"/>
                            <a:gd name="T9" fmla="*/ 117 h 249"/>
                            <a:gd name="T10" fmla="*/ 229 w 645"/>
                            <a:gd name="T11" fmla="*/ 67 h 249"/>
                            <a:gd name="T12" fmla="*/ 78 w 645"/>
                            <a:gd name="T13" fmla="*/ 44 h 249"/>
                            <a:gd name="T14" fmla="*/ 242 w 645"/>
                            <a:gd name="T15" fmla="*/ 0 h 249"/>
                            <a:gd name="T16" fmla="*/ 562 w 645"/>
                            <a:gd name="T17" fmla="*/ 38 h 249"/>
                            <a:gd name="T18" fmla="*/ 604 w 645"/>
                            <a:gd name="T19" fmla="*/ 24 h 249"/>
                            <a:gd name="T20" fmla="*/ 644 w 645"/>
                            <a:gd name="T21" fmla="*/ 26 h 249"/>
                            <a:gd name="T22" fmla="*/ 567 w 645"/>
                            <a:gd name="T23" fmla="*/ 56 h 249"/>
                            <a:gd name="T24" fmla="*/ 241 w 645"/>
                            <a:gd name="T25" fmla="*/ 12 h 249"/>
                            <a:gd name="T26" fmla="*/ 137 w 645"/>
                            <a:gd name="T27" fmla="*/ 40 h 249"/>
                            <a:gd name="T28" fmla="*/ 519 w 645"/>
                            <a:gd name="T29" fmla="*/ 95 h 249"/>
                            <a:gd name="T30" fmla="*/ 488 w 645"/>
                            <a:gd name="T31" fmla="*/ 111 h 249"/>
                            <a:gd name="T32" fmla="*/ 261 w 645"/>
                            <a:gd name="T33" fmla="*/ 74 h 249"/>
                            <a:gd name="T34" fmla="*/ 126 w 645"/>
                            <a:gd name="T35" fmla="*/ 114 h 249"/>
                            <a:gd name="T36" fmla="*/ 228 w 645"/>
                            <a:gd name="T37" fmla="*/ 139 h 249"/>
                            <a:gd name="T38" fmla="*/ 55 w 645"/>
                            <a:gd name="T39" fmla="*/ 206 h 249"/>
                            <a:gd name="T40" fmla="*/ 168 w 645"/>
                            <a:gd name="T41" fmla="*/ 232 h 249"/>
                            <a:gd name="T42" fmla="*/ 0 60000 65536"/>
                            <a:gd name="T43" fmla="*/ 0 60000 65536"/>
                            <a:gd name="T44" fmla="*/ 0 60000 65536"/>
                            <a:gd name="T45" fmla="*/ 0 60000 65536"/>
                            <a:gd name="T46" fmla="*/ 0 60000 65536"/>
                            <a:gd name="T47" fmla="*/ 0 60000 65536"/>
                            <a:gd name="T48" fmla="*/ 0 60000 65536"/>
                            <a:gd name="T49" fmla="*/ 0 60000 6553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w 645"/>
                            <a:gd name="T64" fmla="*/ 0 h 249"/>
                            <a:gd name="T65" fmla="*/ 645 w 645"/>
                            <a:gd name="T66" fmla="*/ 249 h 249"/>
                          </a:gdLst>
                          <a:ahLst/>
                          <a:cxnLst>
                            <a:cxn ang="T42">
                              <a:pos x="T0" y="T1"/>
                            </a:cxn>
                            <a:cxn ang="T43">
                              <a:pos x="T2" y="T3"/>
                            </a:cxn>
                            <a:cxn ang="T44">
                              <a:pos x="T4" y="T5"/>
                            </a:cxn>
                            <a:cxn ang="T45">
                              <a:pos x="T6" y="T7"/>
                            </a:cxn>
                            <a:cxn ang="T46">
                              <a:pos x="T8" y="T9"/>
                            </a:cxn>
                            <a:cxn ang="T47">
                              <a:pos x="T10" y="T11"/>
                            </a:cxn>
                            <a:cxn ang="T48">
                              <a:pos x="T12" y="T13"/>
                            </a:cxn>
                            <a:cxn ang="T49">
                              <a:pos x="T14" y="T15"/>
                            </a:cxn>
                            <a:cxn ang="T50">
                              <a:pos x="T16" y="T17"/>
                            </a:cxn>
                            <a:cxn ang="T51">
                              <a:pos x="T18" y="T19"/>
                            </a:cxn>
                            <a:cxn ang="T52">
                              <a:pos x="T20" y="T21"/>
                            </a:cxn>
                            <a:cxn ang="T53">
                              <a:pos x="T22" y="T23"/>
                            </a:cxn>
                            <a:cxn ang="T54">
                              <a:pos x="T24" y="T25"/>
                            </a:cxn>
                            <a:cxn ang="T55">
                              <a:pos x="T26" y="T27"/>
                            </a:cxn>
                            <a:cxn ang="T56">
                              <a:pos x="T28" y="T29"/>
                            </a:cxn>
                            <a:cxn ang="T57">
                              <a:pos x="T30" y="T31"/>
                            </a:cxn>
                            <a:cxn ang="T58">
                              <a:pos x="T32" y="T33"/>
                            </a:cxn>
                            <a:cxn ang="T59">
                              <a:pos x="T34" y="T35"/>
                            </a:cxn>
                            <a:cxn ang="T60">
                              <a:pos x="T36" y="T37"/>
                            </a:cxn>
                            <a:cxn ang="T61">
                              <a:pos x="T38" y="T39"/>
                            </a:cxn>
                            <a:cxn ang="T62">
                              <a:pos x="T40" y="T41"/>
                            </a:cxn>
                          </a:cxnLst>
                          <a:rect l="T63" t="T64" r="T65" b="T66"/>
                          <a:pathLst>
                            <a:path w="645" h="249">
                              <a:moveTo>
                                <a:pt x="168" y="232"/>
                              </a:moveTo>
                              <a:lnTo>
                                <a:pt x="129" y="248"/>
                              </a:lnTo>
                              <a:lnTo>
                                <a:pt x="0" y="211"/>
                              </a:lnTo>
                              <a:lnTo>
                                <a:pt x="168" y="148"/>
                              </a:lnTo>
                              <a:lnTo>
                                <a:pt x="51" y="117"/>
                              </a:lnTo>
                              <a:lnTo>
                                <a:pt x="229" y="67"/>
                              </a:lnTo>
                              <a:lnTo>
                                <a:pt x="78" y="44"/>
                              </a:lnTo>
                              <a:lnTo>
                                <a:pt x="242" y="0"/>
                              </a:lnTo>
                              <a:lnTo>
                                <a:pt x="562" y="38"/>
                              </a:lnTo>
                              <a:lnTo>
                                <a:pt x="604" y="24"/>
                              </a:lnTo>
                              <a:lnTo>
                                <a:pt x="644" y="26"/>
                              </a:lnTo>
                              <a:lnTo>
                                <a:pt x="567" y="56"/>
                              </a:lnTo>
                              <a:lnTo>
                                <a:pt x="241" y="12"/>
                              </a:lnTo>
                              <a:lnTo>
                                <a:pt x="137" y="40"/>
                              </a:lnTo>
                              <a:lnTo>
                                <a:pt x="519" y="95"/>
                              </a:lnTo>
                              <a:lnTo>
                                <a:pt x="488" y="111"/>
                              </a:lnTo>
                              <a:lnTo>
                                <a:pt x="261" y="74"/>
                              </a:lnTo>
                              <a:lnTo>
                                <a:pt x="126" y="114"/>
                              </a:lnTo>
                              <a:lnTo>
                                <a:pt x="228" y="139"/>
                              </a:lnTo>
                              <a:lnTo>
                                <a:pt x="55" y="206"/>
                              </a:lnTo>
                              <a:lnTo>
                                <a:pt x="168" y="232"/>
                              </a:lnTo>
                            </a:path>
                          </a:pathLst>
                        </a:custGeom>
                        <a:solidFill>
                          <a:srgbClr val="C0C0C0"/>
                        </a:solidFill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/>
                        <a:lstStyle/>
                        <a:p>
                          <a: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pt-BR" b="1" i="1">
                            <a:solidFill>
                              <a:srgbClr val="000000"/>
                            </a:solidFill>
                            <a:latin typeface="Square721 BT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79" name="Freeform 5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58" y="1161"/>
                        <a:ext cx="587" cy="241"/>
                      </a:xfrm>
                      <a:custGeom>
                        <a:avLst/>
                        <a:gdLst>
                          <a:gd name="T0" fmla="*/ 0 w 587"/>
                          <a:gd name="T1" fmla="*/ 227 h 241"/>
                          <a:gd name="T2" fmla="*/ 232 w 587"/>
                          <a:gd name="T3" fmla="*/ 129 h 241"/>
                          <a:gd name="T4" fmla="*/ 172 w 587"/>
                          <a:gd name="T5" fmla="*/ 118 h 241"/>
                          <a:gd name="T6" fmla="*/ 283 w 587"/>
                          <a:gd name="T7" fmla="*/ 71 h 241"/>
                          <a:gd name="T8" fmla="*/ 314 w 587"/>
                          <a:gd name="T9" fmla="*/ 76 h 241"/>
                          <a:gd name="T10" fmla="*/ 236 w 587"/>
                          <a:gd name="T11" fmla="*/ 111 h 241"/>
                          <a:gd name="T12" fmla="*/ 377 w 587"/>
                          <a:gd name="T13" fmla="*/ 148 h 241"/>
                          <a:gd name="T14" fmla="*/ 532 w 587"/>
                          <a:gd name="T15" fmla="*/ 69 h 241"/>
                          <a:gd name="T16" fmla="*/ 434 w 587"/>
                          <a:gd name="T17" fmla="*/ 52 h 241"/>
                          <a:gd name="T18" fmla="*/ 541 w 587"/>
                          <a:gd name="T19" fmla="*/ 0 h 241"/>
                          <a:gd name="T20" fmla="*/ 570 w 587"/>
                          <a:gd name="T21" fmla="*/ 3 h 241"/>
                          <a:gd name="T22" fmla="*/ 481 w 587"/>
                          <a:gd name="T23" fmla="*/ 48 h 241"/>
                          <a:gd name="T24" fmla="*/ 586 w 587"/>
                          <a:gd name="T25" fmla="*/ 66 h 241"/>
                          <a:gd name="T26" fmla="*/ 381 w 587"/>
                          <a:gd name="T27" fmla="*/ 177 h 241"/>
                          <a:gd name="T28" fmla="*/ 258 w 587"/>
                          <a:gd name="T29" fmla="*/ 143 h 241"/>
                          <a:gd name="T30" fmla="*/ 130 w 587"/>
                          <a:gd name="T31" fmla="*/ 195 h 241"/>
                          <a:gd name="T32" fmla="*/ 193 w 587"/>
                          <a:gd name="T33" fmla="*/ 208 h 241"/>
                          <a:gd name="T34" fmla="*/ 152 w 587"/>
                          <a:gd name="T35" fmla="*/ 224 h 241"/>
                          <a:gd name="T36" fmla="*/ 105 w 587"/>
                          <a:gd name="T37" fmla="*/ 211 h 241"/>
                          <a:gd name="T38" fmla="*/ 35 w 587"/>
                          <a:gd name="T39" fmla="*/ 240 h 241"/>
                          <a:gd name="T40" fmla="*/ 0 w 587"/>
                          <a:gd name="T41" fmla="*/ 227 h 241"/>
                          <a:gd name="T42" fmla="*/ 0 60000 65536"/>
                          <a:gd name="T43" fmla="*/ 0 60000 65536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w 587"/>
                          <a:gd name="T64" fmla="*/ 0 h 241"/>
                          <a:gd name="T65" fmla="*/ 587 w 587"/>
                          <a:gd name="T66" fmla="*/ 241 h 241"/>
                        </a:gdLst>
                        <a:ahLst/>
                        <a:cxnLst>
                          <a:cxn ang="T42">
                            <a:pos x="T0" y="T1"/>
                          </a:cxn>
                          <a:cxn ang="T43">
                            <a:pos x="T2" y="T3"/>
                          </a:cxn>
                          <a:cxn ang="T44">
                            <a:pos x="T4" y="T5"/>
                          </a:cxn>
                          <a:cxn ang="T45">
                            <a:pos x="T6" y="T7"/>
                          </a:cxn>
                          <a:cxn ang="T46">
                            <a:pos x="T8" y="T9"/>
                          </a:cxn>
                          <a:cxn ang="T47">
                            <a:pos x="T10" y="T11"/>
                          </a:cxn>
                          <a:cxn ang="T48">
                            <a:pos x="T12" y="T13"/>
                          </a:cxn>
                          <a:cxn ang="T49">
                            <a:pos x="T14" y="T15"/>
                          </a:cxn>
                          <a:cxn ang="T50">
                            <a:pos x="T16" y="T17"/>
                          </a:cxn>
                          <a:cxn ang="T51">
                            <a:pos x="T18" y="T19"/>
                          </a:cxn>
                          <a:cxn ang="T52">
                            <a:pos x="T20" y="T21"/>
                          </a:cxn>
                          <a:cxn ang="T53">
                            <a:pos x="T22" y="T23"/>
                          </a:cxn>
                          <a:cxn ang="T54">
                            <a:pos x="T24" y="T25"/>
                          </a:cxn>
                          <a:cxn ang="T55">
                            <a:pos x="T26" y="T27"/>
                          </a:cxn>
                          <a:cxn ang="T56">
                            <a:pos x="T28" y="T29"/>
                          </a:cxn>
                          <a:cxn ang="T57">
                            <a:pos x="T30" y="T31"/>
                          </a:cxn>
                          <a:cxn ang="T58">
                            <a:pos x="T32" y="T33"/>
                          </a:cxn>
                          <a:cxn ang="T59">
                            <a:pos x="T34" y="T35"/>
                          </a:cxn>
                          <a:cxn ang="T60">
                            <a:pos x="T36" y="T37"/>
                          </a:cxn>
                          <a:cxn ang="T61">
                            <a:pos x="T38" y="T39"/>
                          </a:cxn>
                          <a:cxn ang="T62">
                            <a:pos x="T40" y="T41"/>
                          </a:cxn>
                        </a:cxnLst>
                        <a:rect l="T63" t="T64" r="T65" b="T66"/>
                        <a:pathLst>
                          <a:path w="587" h="241">
                            <a:moveTo>
                              <a:pt x="0" y="227"/>
                            </a:moveTo>
                            <a:lnTo>
                              <a:pt x="232" y="129"/>
                            </a:lnTo>
                            <a:lnTo>
                              <a:pt x="172" y="118"/>
                            </a:lnTo>
                            <a:lnTo>
                              <a:pt x="283" y="71"/>
                            </a:lnTo>
                            <a:lnTo>
                              <a:pt x="314" y="76"/>
                            </a:lnTo>
                            <a:lnTo>
                              <a:pt x="236" y="111"/>
                            </a:lnTo>
                            <a:lnTo>
                              <a:pt x="377" y="148"/>
                            </a:lnTo>
                            <a:lnTo>
                              <a:pt x="532" y="69"/>
                            </a:lnTo>
                            <a:lnTo>
                              <a:pt x="434" y="52"/>
                            </a:lnTo>
                            <a:lnTo>
                              <a:pt x="541" y="0"/>
                            </a:lnTo>
                            <a:lnTo>
                              <a:pt x="570" y="3"/>
                            </a:lnTo>
                            <a:lnTo>
                              <a:pt x="481" y="48"/>
                            </a:lnTo>
                            <a:lnTo>
                              <a:pt x="586" y="66"/>
                            </a:lnTo>
                            <a:lnTo>
                              <a:pt x="381" y="177"/>
                            </a:lnTo>
                            <a:lnTo>
                              <a:pt x="258" y="143"/>
                            </a:lnTo>
                            <a:lnTo>
                              <a:pt x="130" y="195"/>
                            </a:lnTo>
                            <a:lnTo>
                              <a:pt x="193" y="208"/>
                            </a:lnTo>
                            <a:lnTo>
                              <a:pt x="152" y="224"/>
                            </a:lnTo>
                            <a:lnTo>
                              <a:pt x="105" y="211"/>
                            </a:lnTo>
                            <a:lnTo>
                              <a:pt x="35" y="240"/>
                            </a:lnTo>
                            <a:lnTo>
                              <a:pt x="0" y="227"/>
                            </a:lnTo>
                          </a:path>
                        </a:pathLst>
                      </a:custGeom>
                      <a:solidFill>
                        <a:srgbClr val="C0C0C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/>
                      <a:lstStyle/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pt-BR" b="1" i="1">
                          <a:solidFill>
                            <a:srgbClr val="000000"/>
                          </a:solidFill>
                          <a:latin typeface="Square721 BT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73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593" y="1215"/>
                    <a:ext cx="0" cy="6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pt-BR" b="1" i="1">
                      <a:solidFill>
                        <a:srgbClr val="000000"/>
                      </a:solidFill>
                      <a:latin typeface="Square721 BT" pitchFamily="34" charset="0"/>
                    </a:endParaRPr>
                  </a:p>
                </p:txBody>
              </p:sp>
            </p:grpSp>
          </p:grpSp>
          <p:pic>
            <p:nvPicPr>
              <p:cNvPr id="65" name="Picture 56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" y="783"/>
                <a:ext cx="240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57"/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" y="819"/>
                <a:ext cx="228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AutoShape 58"/>
              <p:cNvSpPr>
                <a:spLocks noChangeArrowheads="1"/>
              </p:cNvSpPr>
              <p:nvPr/>
            </p:nvSpPr>
            <p:spPr bwMode="auto">
              <a:xfrm>
                <a:off x="912" y="1056"/>
                <a:ext cx="192" cy="192"/>
              </a:xfrm>
              <a:prstGeom prst="can">
                <a:avLst>
                  <a:gd name="adj" fmla="val 25000"/>
                </a:avLst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pt-BR" altLang="pt-BR" b="1" i="1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33" name="Imagem 23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7665" y="4988914"/>
              <a:ext cx="622411" cy="504825"/>
            </a:xfrm>
            <a:prstGeom prst="rect">
              <a:avLst/>
            </a:prstGeom>
          </p:spPr>
        </p:pic>
        <p:sp>
          <p:nvSpPr>
            <p:cNvPr id="234" name="CaixaDeTexto 233"/>
            <p:cNvSpPr txBox="1"/>
            <p:nvPr/>
          </p:nvSpPr>
          <p:spPr>
            <a:xfrm>
              <a:off x="130160" y="5426247"/>
              <a:ext cx="11155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750" b="1" i="1" dirty="0">
                  <a:solidFill>
                    <a:srgbClr val="000000"/>
                  </a:solidFill>
                  <a:latin typeface="Square721 BT" pitchFamily="34" charset="0"/>
                </a:rPr>
                <a:t>Flat Files</a:t>
              </a:r>
            </a:p>
          </p:txBody>
        </p:sp>
        <p:sp>
          <p:nvSpPr>
            <p:cNvPr id="235" name="CaixaDeTexto 234"/>
            <p:cNvSpPr txBox="1"/>
            <p:nvPr/>
          </p:nvSpPr>
          <p:spPr>
            <a:xfrm>
              <a:off x="75383" y="4441629"/>
              <a:ext cx="12957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750" b="1" i="1" dirty="0">
                  <a:solidFill>
                    <a:srgbClr val="000000"/>
                  </a:solidFill>
                  <a:latin typeface="Square721 BT" pitchFamily="34" charset="0"/>
                </a:rPr>
                <a:t>Banco de Dados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750" b="1" i="1" dirty="0">
                  <a:solidFill>
                    <a:srgbClr val="000000"/>
                  </a:solidFill>
                  <a:latin typeface="Square721 BT" pitchFamily="34" charset="0"/>
                </a:rPr>
                <a:t>Transacionais</a:t>
              </a:r>
            </a:p>
          </p:txBody>
        </p:sp>
        <p:sp>
          <p:nvSpPr>
            <p:cNvPr id="223" name="Retângulo 222">
              <a:extLst>
                <a:ext uri="{FF2B5EF4-FFF2-40B4-BE49-F238E27FC236}">
                  <a16:creationId xmlns:a16="http://schemas.microsoft.com/office/drawing/2014/main" id="{1EB7A440-92FD-4F60-86E1-4847C88DF499}"/>
                </a:ext>
              </a:extLst>
            </p:cNvPr>
            <p:cNvSpPr/>
            <p:nvPr/>
          </p:nvSpPr>
          <p:spPr>
            <a:xfrm>
              <a:off x="183514" y="3584849"/>
              <a:ext cx="1216661" cy="223361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b="1" i="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0EBA4DFE-E633-4D29-9612-356FEBFCC076}"/>
              </a:ext>
            </a:extLst>
          </p:cNvPr>
          <p:cNvGrpSpPr/>
          <p:nvPr/>
        </p:nvGrpSpPr>
        <p:grpSpPr>
          <a:xfrm>
            <a:off x="2298244" y="497301"/>
            <a:ext cx="1146469" cy="666958"/>
            <a:chOff x="1032324" y="527219"/>
            <a:chExt cx="1528625" cy="889278"/>
          </a:xfrm>
        </p:grpSpPr>
        <p:sp>
          <p:nvSpPr>
            <p:cNvPr id="226" name="Oval 199">
              <a:extLst>
                <a:ext uri="{FF2B5EF4-FFF2-40B4-BE49-F238E27FC236}">
                  <a16:creationId xmlns:a16="http://schemas.microsoft.com/office/drawing/2014/main" id="{A6AD81D2-B355-4A08-A0EF-484CA3847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694" y="527219"/>
              <a:ext cx="381001" cy="3810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200" b="1" i="1" dirty="0">
                  <a:solidFill>
                    <a:srgbClr val="FFFFFF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227" name="Text Box 200">
              <a:extLst>
                <a:ext uri="{FF2B5EF4-FFF2-40B4-BE49-F238E27FC236}">
                  <a16:creationId xmlns:a16="http://schemas.microsoft.com/office/drawing/2014/main" id="{D0AEA960-A668-4666-8F2A-F81FF6FA55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324" y="924054"/>
              <a:ext cx="1528625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Fontes de Dados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“</a:t>
              </a:r>
              <a:r>
                <a:rPr lang="pt-BR" sz="900" b="1" i="1" dirty="0" err="1">
                  <a:solidFill>
                    <a:srgbClr val="000000"/>
                  </a:solidFill>
                  <a:latin typeface="Arial" charset="0"/>
                </a:rPr>
                <a:t>BigData</a:t>
              </a: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”</a:t>
              </a:r>
              <a:endParaRPr lang="en-US" sz="900" b="1" i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59" name="Seta para a Direita 237">
            <a:extLst>
              <a:ext uri="{FF2B5EF4-FFF2-40B4-BE49-F238E27FC236}">
                <a16:creationId xmlns:a16="http://schemas.microsoft.com/office/drawing/2014/main" id="{080DF8BF-82F0-44A7-863D-7F3D97778127}"/>
              </a:ext>
            </a:extLst>
          </p:cNvPr>
          <p:cNvSpPr/>
          <p:nvPr/>
        </p:nvSpPr>
        <p:spPr>
          <a:xfrm flipV="1">
            <a:off x="5056825" y="2619765"/>
            <a:ext cx="1450097" cy="226850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b="1" i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7" name="Retângulo 266">
            <a:extLst>
              <a:ext uri="{FF2B5EF4-FFF2-40B4-BE49-F238E27FC236}">
                <a16:creationId xmlns:a16="http://schemas.microsoft.com/office/drawing/2014/main" id="{51DC9DBC-77F8-40AC-80C3-B94A38E8F628}"/>
              </a:ext>
            </a:extLst>
          </p:cNvPr>
          <p:cNvSpPr/>
          <p:nvPr/>
        </p:nvSpPr>
        <p:spPr>
          <a:xfrm>
            <a:off x="4116703" y="1595394"/>
            <a:ext cx="850742" cy="25787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b="1" i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FCDCA5F3-F550-456A-B0F1-17335DEA7FAE}"/>
              </a:ext>
            </a:extLst>
          </p:cNvPr>
          <p:cNvGrpSpPr/>
          <p:nvPr/>
        </p:nvGrpSpPr>
        <p:grpSpPr>
          <a:xfrm>
            <a:off x="8886816" y="1676479"/>
            <a:ext cx="912496" cy="2113423"/>
            <a:chOff x="8854551" y="2110420"/>
            <a:chExt cx="1216661" cy="2817897"/>
          </a:xfrm>
        </p:grpSpPr>
        <p:graphicFrame>
          <p:nvGraphicFramePr>
            <p:cNvPr id="137" name="Object 90"/>
            <p:cNvGraphicFramePr>
              <a:graphicFrameLocks noChangeAspect="1"/>
            </p:cNvGraphicFramePr>
            <p:nvPr>
              <p:extLst/>
            </p:nvPr>
          </p:nvGraphicFramePr>
          <p:xfrm>
            <a:off x="9168806" y="2719630"/>
            <a:ext cx="4572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Imagem de bitmap" r:id="rId15" imgW="666667" imgH="666667" progId="PBrush">
                    <p:embed/>
                  </p:oleObj>
                </mc:Choice>
                <mc:Fallback>
                  <p:oleObj name="Imagem de bitmap" r:id="rId15" imgW="666667" imgH="666667" progId="PBrush">
                    <p:embed/>
                    <p:pic>
                      <p:nvPicPr>
                        <p:cNvPr id="137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68806" y="2719630"/>
                          <a:ext cx="4572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2" name="Object 99"/>
            <p:cNvGraphicFramePr>
              <a:graphicFrameLocks noChangeAspect="1"/>
            </p:cNvGraphicFramePr>
            <p:nvPr>
              <p:extLst/>
            </p:nvPr>
          </p:nvGraphicFramePr>
          <p:xfrm>
            <a:off x="9167278" y="3280697"/>
            <a:ext cx="476250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Imagem de bitmap" r:id="rId17" imgW="476316" imgH="438095" progId="PBrush">
                    <p:embed/>
                  </p:oleObj>
                </mc:Choice>
                <mc:Fallback>
                  <p:oleObj name="Imagem de bitmap" r:id="rId17" imgW="476316" imgH="438095" progId="PBrush">
                    <p:embed/>
                    <p:pic>
                      <p:nvPicPr>
                        <p:cNvPr id="172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67278" y="3280697"/>
                          <a:ext cx="476250" cy="438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" name="Object 100"/>
            <p:cNvGraphicFramePr>
              <a:graphicFrameLocks noChangeAspect="1"/>
            </p:cNvGraphicFramePr>
            <p:nvPr>
              <p:extLst/>
            </p:nvPr>
          </p:nvGraphicFramePr>
          <p:xfrm>
            <a:off x="9234918" y="3844491"/>
            <a:ext cx="3810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Imagem de bitmap" r:id="rId19" imgW="752381" imgH="752381" progId="PBrush">
                    <p:embed/>
                  </p:oleObj>
                </mc:Choice>
                <mc:Fallback>
                  <p:oleObj name="Imagem de bitmap" r:id="rId19" imgW="752381" imgH="752381" progId="PBrush">
                    <p:embed/>
                    <p:pic>
                      <p:nvPicPr>
                        <p:cNvPr id="175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34918" y="3844491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8" name="Imagem 21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3971" y="4327064"/>
              <a:ext cx="7620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" name="Imagem 221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095" y="2277751"/>
              <a:ext cx="531162" cy="338012"/>
            </a:xfrm>
            <a:prstGeom prst="rect">
              <a:avLst/>
            </a:prstGeom>
          </p:spPr>
        </p:pic>
        <p:sp>
          <p:nvSpPr>
            <p:cNvPr id="268" name="Retângulo 267">
              <a:extLst>
                <a:ext uri="{FF2B5EF4-FFF2-40B4-BE49-F238E27FC236}">
                  <a16:creationId xmlns:a16="http://schemas.microsoft.com/office/drawing/2014/main" id="{E9353290-A9CB-492F-AD82-50059717611E}"/>
                </a:ext>
              </a:extLst>
            </p:cNvPr>
            <p:cNvSpPr/>
            <p:nvPr/>
          </p:nvSpPr>
          <p:spPr>
            <a:xfrm>
              <a:off x="8854551" y="2110420"/>
              <a:ext cx="1216661" cy="28178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b="1" i="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69" name="Text Box 209">
            <a:extLst>
              <a:ext uri="{FF2B5EF4-FFF2-40B4-BE49-F238E27FC236}">
                <a16:creationId xmlns:a16="http://schemas.microsoft.com/office/drawing/2014/main" id="{C1476471-6A76-48AA-B0CB-162DD229C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764" y="4235083"/>
            <a:ext cx="1120821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Dados para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Análise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“Convencionais”</a:t>
            </a:r>
          </a:p>
        </p:txBody>
      </p:sp>
      <p:sp>
        <p:nvSpPr>
          <p:cNvPr id="270" name="Text Box 209">
            <a:extLst>
              <a:ext uri="{FF2B5EF4-FFF2-40B4-BE49-F238E27FC236}">
                <a16:creationId xmlns:a16="http://schemas.microsoft.com/office/drawing/2014/main" id="{81B1153A-856C-4A8A-B599-A7EED1465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5527" y="1058983"/>
            <a:ext cx="84510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Dados para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Análise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pt-BR" sz="900" b="1" i="1" dirty="0" err="1">
                <a:solidFill>
                  <a:srgbClr val="000000"/>
                </a:solidFill>
                <a:latin typeface="Arial" charset="0"/>
              </a:rPr>
              <a:t>BigData</a:t>
            </a: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71" name="Oval 210">
            <a:extLst>
              <a:ext uri="{FF2B5EF4-FFF2-40B4-BE49-F238E27FC236}">
                <a16:creationId xmlns:a16="http://schemas.microsoft.com/office/drawing/2014/main" id="{9D866863-41B2-4394-86C2-21D064902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422" y="763870"/>
            <a:ext cx="285750" cy="28575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200" b="1" i="1" dirty="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grpSp>
        <p:nvGrpSpPr>
          <p:cNvPr id="275" name="Agrupar 274">
            <a:extLst>
              <a:ext uri="{FF2B5EF4-FFF2-40B4-BE49-F238E27FC236}">
                <a16:creationId xmlns:a16="http://schemas.microsoft.com/office/drawing/2014/main" id="{6DE31993-5AB0-4F1F-AB0B-CD9C8CE85EC0}"/>
              </a:ext>
            </a:extLst>
          </p:cNvPr>
          <p:cNvGrpSpPr/>
          <p:nvPr/>
        </p:nvGrpSpPr>
        <p:grpSpPr>
          <a:xfrm>
            <a:off x="5183064" y="1735381"/>
            <a:ext cx="1176941" cy="2806310"/>
            <a:chOff x="4895955" y="2083048"/>
            <a:chExt cx="1296769" cy="3043918"/>
          </a:xfrm>
        </p:grpSpPr>
        <p:sp>
          <p:nvSpPr>
            <p:cNvPr id="273" name="Retângulo 272">
              <a:extLst>
                <a:ext uri="{FF2B5EF4-FFF2-40B4-BE49-F238E27FC236}">
                  <a16:creationId xmlns:a16="http://schemas.microsoft.com/office/drawing/2014/main" id="{904A90B4-3BEB-4041-865A-CF7EE1E81913}"/>
                </a:ext>
              </a:extLst>
            </p:cNvPr>
            <p:cNvSpPr/>
            <p:nvPr/>
          </p:nvSpPr>
          <p:spPr>
            <a:xfrm>
              <a:off x="4895955" y="2083048"/>
              <a:ext cx="1216661" cy="304391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b="1" i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4" name="CaixaDeTexto 273">
              <a:extLst>
                <a:ext uri="{FF2B5EF4-FFF2-40B4-BE49-F238E27FC236}">
                  <a16:creationId xmlns:a16="http://schemas.microsoft.com/office/drawing/2014/main" id="{75A22920-297E-427E-9131-8773C2BF612E}"/>
                </a:ext>
              </a:extLst>
            </p:cNvPr>
            <p:cNvSpPr txBox="1"/>
            <p:nvPr/>
          </p:nvSpPr>
          <p:spPr>
            <a:xfrm>
              <a:off x="4932665" y="2126300"/>
              <a:ext cx="1260059" cy="290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400" dirty="0">
                  <a:solidFill>
                    <a:srgbClr val="000000"/>
                  </a:solidFill>
                  <a:latin typeface="Square721 BT" pitchFamily="34" charset="0"/>
                </a:rPr>
                <a:t>Segurança, Regras, Fonte de Dados,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sz="1400" dirty="0">
                <a:solidFill>
                  <a:srgbClr val="000000"/>
                </a:solidFill>
                <a:latin typeface="Square721 BT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400" dirty="0">
                  <a:solidFill>
                    <a:srgbClr val="000000"/>
                  </a:solidFill>
                  <a:latin typeface="Square721 BT" pitchFamily="34" charset="0"/>
                </a:rPr>
                <a:t>Controle de Versão, Dicionário de Dados,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400" dirty="0">
                  <a:solidFill>
                    <a:srgbClr val="000000"/>
                  </a:solidFill>
                  <a:latin typeface="Square721 BT" pitchFamily="34" charset="0"/>
                </a:rPr>
                <a:t>Monitoramento e Auditoria</a:t>
              </a:r>
            </a:p>
          </p:txBody>
        </p:sp>
      </p:grpSp>
      <p:grpSp>
        <p:nvGrpSpPr>
          <p:cNvPr id="279" name="Agrupar 278">
            <a:extLst>
              <a:ext uri="{FF2B5EF4-FFF2-40B4-BE49-F238E27FC236}">
                <a16:creationId xmlns:a16="http://schemas.microsoft.com/office/drawing/2014/main" id="{FD24C536-64F2-4761-B438-B2A8CA843AA8}"/>
              </a:ext>
            </a:extLst>
          </p:cNvPr>
          <p:cNvGrpSpPr/>
          <p:nvPr/>
        </p:nvGrpSpPr>
        <p:grpSpPr>
          <a:xfrm>
            <a:off x="6562860" y="4305170"/>
            <a:ext cx="1172117" cy="824569"/>
            <a:chOff x="5770998" y="5566205"/>
            <a:chExt cx="1562823" cy="1099425"/>
          </a:xfrm>
        </p:grpSpPr>
        <p:sp>
          <p:nvSpPr>
            <p:cNvPr id="277" name="Oval 205">
              <a:extLst>
                <a:ext uri="{FF2B5EF4-FFF2-40B4-BE49-F238E27FC236}">
                  <a16:creationId xmlns:a16="http://schemas.microsoft.com/office/drawing/2014/main" id="{84E552E7-4423-46B3-9F6B-16B2EAC10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35" y="6275603"/>
              <a:ext cx="381000" cy="390027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200" b="1" i="1" dirty="0">
                  <a:solidFill>
                    <a:srgbClr val="FFFFFF"/>
                  </a:solidFill>
                  <a:latin typeface="Arial" charset="0"/>
                </a:rPr>
                <a:t>6</a:t>
              </a:r>
            </a:p>
          </p:txBody>
        </p:sp>
        <p:sp>
          <p:nvSpPr>
            <p:cNvPr id="278" name="Text Box 209">
              <a:extLst>
                <a:ext uri="{FF2B5EF4-FFF2-40B4-BE49-F238E27FC236}">
                  <a16:creationId xmlns:a16="http://schemas.microsoft.com/office/drawing/2014/main" id="{27A751A3-6E74-4EED-9B78-DA90B3AF7D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0998" y="5566205"/>
              <a:ext cx="1562823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Desenvolvimento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De Relatórios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 e Dashboards </a:t>
              </a:r>
            </a:p>
          </p:txBody>
        </p:sp>
      </p:grpSp>
      <p:grpSp>
        <p:nvGrpSpPr>
          <p:cNvPr id="283" name="Agrupar 282">
            <a:extLst>
              <a:ext uri="{FF2B5EF4-FFF2-40B4-BE49-F238E27FC236}">
                <a16:creationId xmlns:a16="http://schemas.microsoft.com/office/drawing/2014/main" id="{AF39FD65-4797-4B97-B957-17E95670E58D}"/>
              </a:ext>
            </a:extLst>
          </p:cNvPr>
          <p:cNvGrpSpPr/>
          <p:nvPr/>
        </p:nvGrpSpPr>
        <p:grpSpPr>
          <a:xfrm>
            <a:off x="6588217" y="845076"/>
            <a:ext cx="1082348" cy="947583"/>
            <a:chOff x="5758703" y="1359925"/>
            <a:chExt cx="1443131" cy="1263444"/>
          </a:xfrm>
        </p:grpSpPr>
        <p:sp>
          <p:nvSpPr>
            <p:cNvPr id="202" name="Oval 205"/>
            <p:cNvSpPr>
              <a:spLocks noChangeArrowheads="1"/>
            </p:cNvSpPr>
            <p:nvPr/>
          </p:nvSpPr>
          <p:spPr bwMode="auto">
            <a:xfrm>
              <a:off x="6235989" y="1359925"/>
              <a:ext cx="381000" cy="390027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200" b="1" i="1" dirty="0">
                  <a:solidFill>
                    <a:srgbClr val="FFFFFF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280" name="Text Box 209">
              <a:extLst>
                <a:ext uri="{FF2B5EF4-FFF2-40B4-BE49-F238E27FC236}">
                  <a16:creationId xmlns:a16="http://schemas.microsoft.com/office/drawing/2014/main" id="{198F809B-A40C-4B88-A198-9916B0808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8703" y="1761594"/>
              <a:ext cx="1443131" cy="86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Fonte de Dados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Aprovada,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Publicada e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Compartilhada</a:t>
              </a:r>
            </a:p>
          </p:txBody>
        </p:sp>
      </p:grpSp>
      <p:grpSp>
        <p:nvGrpSpPr>
          <p:cNvPr id="284" name="Agrupar 283">
            <a:extLst>
              <a:ext uri="{FF2B5EF4-FFF2-40B4-BE49-F238E27FC236}">
                <a16:creationId xmlns:a16="http://schemas.microsoft.com/office/drawing/2014/main" id="{BB3F7BFB-78F2-4BD0-97C6-9F4C15287376}"/>
              </a:ext>
            </a:extLst>
          </p:cNvPr>
          <p:cNvGrpSpPr/>
          <p:nvPr/>
        </p:nvGrpSpPr>
        <p:grpSpPr>
          <a:xfrm>
            <a:off x="7652291" y="690217"/>
            <a:ext cx="1243541" cy="1119837"/>
            <a:chOff x="5722397" y="908519"/>
            <a:chExt cx="1935868" cy="1493115"/>
          </a:xfrm>
        </p:grpSpPr>
        <p:sp>
          <p:nvSpPr>
            <p:cNvPr id="285" name="Oval 205">
              <a:extLst>
                <a:ext uri="{FF2B5EF4-FFF2-40B4-BE49-F238E27FC236}">
                  <a16:creationId xmlns:a16="http://schemas.microsoft.com/office/drawing/2014/main" id="{0EB087AC-655C-4359-8209-F92DB3EFC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1983" y="908519"/>
              <a:ext cx="397683" cy="3959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200" b="1" i="1" dirty="0">
                  <a:solidFill>
                    <a:srgbClr val="FFFFFF"/>
                  </a:solidFill>
                  <a:latin typeface="Arial" charset="0"/>
                </a:rPr>
                <a:t>6</a:t>
              </a:r>
            </a:p>
          </p:txBody>
        </p:sp>
        <p:sp>
          <p:nvSpPr>
            <p:cNvPr id="286" name="Text Box 209">
              <a:extLst>
                <a:ext uri="{FF2B5EF4-FFF2-40B4-BE49-F238E27FC236}">
                  <a16:creationId xmlns:a16="http://schemas.microsoft.com/office/drawing/2014/main" id="{C0A96E99-9FA4-4F19-A981-309D26781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2397" y="1355194"/>
              <a:ext cx="1935868" cy="1046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Fluxo de Trabalho aprovados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pela Governança –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Relatórios e Dashboard</a:t>
              </a:r>
            </a:p>
          </p:txBody>
        </p:sp>
      </p:grpSp>
      <p:pic>
        <p:nvPicPr>
          <p:cNvPr id="287" name="Imagem 286">
            <a:extLst>
              <a:ext uri="{FF2B5EF4-FFF2-40B4-BE49-F238E27FC236}">
                <a16:creationId xmlns:a16="http://schemas.microsoft.com/office/drawing/2014/main" id="{AA88D018-8690-47FC-9342-B70B7D38B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7933" y="4084367"/>
            <a:ext cx="303569" cy="275309"/>
          </a:xfrm>
          <a:prstGeom prst="rect">
            <a:avLst/>
          </a:prstGeom>
        </p:spPr>
      </p:pic>
      <p:grpSp>
        <p:nvGrpSpPr>
          <p:cNvPr id="288" name="Agrupar 287">
            <a:extLst>
              <a:ext uri="{FF2B5EF4-FFF2-40B4-BE49-F238E27FC236}">
                <a16:creationId xmlns:a16="http://schemas.microsoft.com/office/drawing/2014/main" id="{25D72943-D393-4C64-8948-E599945878F1}"/>
              </a:ext>
            </a:extLst>
          </p:cNvPr>
          <p:cNvGrpSpPr/>
          <p:nvPr/>
        </p:nvGrpSpPr>
        <p:grpSpPr>
          <a:xfrm>
            <a:off x="8939020" y="854862"/>
            <a:ext cx="883576" cy="816370"/>
            <a:chOff x="3638919" y="2850788"/>
            <a:chExt cx="1345983" cy="1028685"/>
          </a:xfrm>
        </p:grpSpPr>
        <p:sp>
          <p:nvSpPr>
            <p:cNvPr id="289" name="Oval 202">
              <a:extLst>
                <a:ext uri="{FF2B5EF4-FFF2-40B4-BE49-F238E27FC236}">
                  <a16:creationId xmlns:a16="http://schemas.microsoft.com/office/drawing/2014/main" id="{625DD82F-C043-4190-AF83-5FAAA162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020" y="2850788"/>
              <a:ext cx="381000" cy="3810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200" b="1" i="1" dirty="0">
                  <a:solidFill>
                    <a:srgbClr val="FFFFFF"/>
                  </a:solidFill>
                  <a:latin typeface="Arial" charset="0"/>
                </a:rPr>
                <a:t>7</a:t>
              </a:r>
            </a:p>
          </p:txBody>
        </p:sp>
        <p:sp>
          <p:nvSpPr>
            <p:cNvPr id="290" name="Text Box 209">
              <a:extLst>
                <a:ext uri="{FF2B5EF4-FFF2-40B4-BE49-F238E27FC236}">
                  <a16:creationId xmlns:a16="http://schemas.microsoft.com/office/drawing/2014/main" id="{FD27CAF1-F69F-4DEB-98F4-C5F630E3F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919" y="3239570"/>
              <a:ext cx="1345983" cy="639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Relatórios e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Dashboards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Aprovados</a:t>
              </a:r>
            </a:p>
          </p:txBody>
        </p:sp>
      </p:grpSp>
      <p:sp>
        <p:nvSpPr>
          <p:cNvPr id="292" name="Text Box 209">
            <a:extLst>
              <a:ext uri="{FF2B5EF4-FFF2-40B4-BE49-F238E27FC236}">
                <a16:creationId xmlns:a16="http://schemas.microsoft.com/office/drawing/2014/main" id="{F11AC89E-CA98-462C-ABAD-10769B0BF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065" y="4406327"/>
            <a:ext cx="1537124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Usuários de SSBI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900" b="1" i="1" dirty="0">
                <a:solidFill>
                  <a:srgbClr val="000000"/>
                </a:solidFill>
                <a:latin typeface="Arial" charset="0"/>
              </a:rPr>
              <a:t>Ambiente de Avaliação de Cenários e de Simulações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900" b="1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40" name="Imagem 139">
            <a:extLst>
              <a:ext uri="{FF2B5EF4-FFF2-40B4-BE49-F238E27FC236}">
                <a16:creationId xmlns:a16="http://schemas.microsoft.com/office/drawing/2014/main" id="{A2522235-60AE-40BA-B141-9E2F12A0FBD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44616" y="2906595"/>
            <a:ext cx="878681" cy="628650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B82DB4A3-D315-4F42-A620-21BA4EAAB58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45721" y="1822056"/>
            <a:ext cx="535781" cy="457200"/>
          </a:xfrm>
          <a:prstGeom prst="rect">
            <a:avLst/>
          </a:prstGeom>
        </p:spPr>
      </p:pic>
      <p:grpSp>
        <p:nvGrpSpPr>
          <p:cNvPr id="295" name="Agrupar 294">
            <a:extLst>
              <a:ext uri="{FF2B5EF4-FFF2-40B4-BE49-F238E27FC236}">
                <a16:creationId xmlns:a16="http://schemas.microsoft.com/office/drawing/2014/main" id="{A608ED85-94B7-466B-9FA8-A4B40941FEFE}"/>
              </a:ext>
            </a:extLst>
          </p:cNvPr>
          <p:cNvGrpSpPr/>
          <p:nvPr/>
        </p:nvGrpSpPr>
        <p:grpSpPr>
          <a:xfrm>
            <a:off x="2391282" y="4500415"/>
            <a:ext cx="1146469" cy="704658"/>
            <a:chOff x="1071549" y="442297"/>
            <a:chExt cx="1528625" cy="939544"/>
          </a:xfrm>
        </p:grpSpPr>
        <p:sp>
          <p:nvSpPr>
            <p:cNvPr id="296" name="Oval 199">
              <a:extLst>
                <a:ext uri="{FF2B5EF4-FFF2-40B4-BE49-F238E27FC236}">
                  <a16:creationId xmlns:a16="http://schemas.microsoft.com/office/drawing/2014/main" id="{E1BF3959-6DA8-44E6-881B-4940D91DA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058" y="1000841"/>
              <a:ext cx="381001" cy="3810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1200" b="1" i="1" dirty="0">
                  <a:solidFill>
                    <a:srgbClr val="FFFFFF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297" name="Text Box 200">
              <a:extLst>
                <a:ext uri="{FF2B5EF4-FFF2-40B4-BE49-F238E27FC236}">
                  <a16:creationId xmlns:a16="http://schemas.microsoft.com/office/drawing/2014/main" id="{DCC2846D-1E16-4A08-A733-347C8445A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549" y="442297"/>
              <a:ext cx="1528625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Fontes de Dados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sz="900" b="1" i="1" dirty="0">
                  <a:solidFill>
                    <a:srgbClr val="000000"/>
                  </a:solidFill>
                  <a:latin typeface="Arial" charset="0"/>
                </a:rPr>
                <a:t>“Convencionais”</a:t>
              </a:r>
              <a:endParaRPr lang="en-US" sz="900" b="1" i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44" name="Botão de Ação: Avançar ou Próximo 143">
            <a:hlinkClick r:id="rId25" action="ppaction://hlinksldjump" highlightClick="1"/>
            <a:extLst>
              <a:ext uri="{FF2B5EF4-FFF2-40B4-BE49-F238E27FC236}">
                <a16:creationId xmlns:a16="http://schemas.microsoft.com/office/drawing/2014/main" id="{1B147221-D88F-48F7-83B2-20219734651E}"/>
              </a:ext>
            </a:extLst>
          </p:cNvPr>
          <p:cNvSpPr/>
          <p:nvPr/>
        </p:nvSpPr>
        <p:spPr>
          <a:xfrm>
            <a:off x="4191791" y="1775257"/>
            <a:ext cx="697911" cy="68516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b="1" i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Botão de Ação: Avançar ou Próximo 144">
            <a:hlinkClick r:id="rId26" action="ppaction://hlinksldjump" highlightClick="1"/>
            <a:extLst>
              <a:ext uri="{FF2B5EF4-FFF2-40B4-BE49-F238E27FC236}">
                <a16:creationId xmlns:a16="http://schemas.microsoft.com/office/drawing/2014/main" id="{158CCD6D-0716-45F3-BFB6-04C7D890CBBB}"/>
              </a:ext>
            </a:extLst>
          </p:cNvPr>
          <p:cNvSpPr/>
          <p:nvPr/>
        </p:nvSpPr>
        <p:spPr>
          <a:xfrm>
            <a:off x="4240341" y="2970519"/>
            <a:ext cx="638164" cy="735569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b="1" i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57B08B-E25A-451C-803F-0069388B2154}"/>
              </a:ext>
            </a:extLst>
          </p:cNvPr>
          <p:cNvSpPr txBox="1"/>
          <p:nvPr/>
        </p:nvSpPr>
        <p:spPr>
          <a:xfrm>
            <a:off x="2602719" y="5244431"/>
            <a:ext cx="22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7A990"/>
                </a:solidFill>
              </a:rPr>
              <a:t>Engenharia de Dados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8A02441C-FF83-458C-85F3-49D86125D345}"/>
              </a:ext>
            </a:extLst>
          </p:cNvPr>
          <p:cNvSpPr txBox="1"/>
          <p:nvPr/>
        </p:nvSpPr>
        <p:spPr>
          <a:xfrm>
            <a:off x="5034026" y="4787005"/>
            <a:ext cx="145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7A990"/>
                </a:solidFill>
              </a:rPr>
              <a:t>Governança</a:t>
            </a:r>
          </a:p>
          <a:p>
            <a:r>
              <a:rPr lang="pt-BR" dirty="0">
                <a:solidFill>
                  <a:srgbClr val="07A990"/>
                </a:solidFill>
              </a:rPr>
              <a:t> de Dados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79A30EB9-759C-457E-A23A-C9ED3ED89E6E}"/>
              </a:ext>
            </a:extLst>
          </p:cNvPr>
          <p:cNvSpPr txBox="1"/>
          <p:nvPr/>
        </p:nvSpPr>
        <p:spPr>
          <a:xfrm>
            <a:off x="6239266" y="5338866"/>
            <a:ext cx="181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7A990"/>
                </a:solidFill>
              </a:rPr>
              <a:t>Ciência de Dados</a:t>
            </a:r>
          </a:p>
        </p:txBody>
      </p: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CB7F1478-22F5-4598-90D5-1970D5FC8127}"/>
              </a:ext>
            </a:extLst>
          </p:cNvPr>
          <p:cNvSpPr txBox="1"/>
          <p:nvPr/>
        </p:nvSpPr>
        <p:spPr>
          <a:xfrm>
            <a:off x="7526502" y="3543927"/>
            <a:ext cx="145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7A990"/>
                </a:solidFill>
              </a:rPr>
              <a:t>Governança</a:t>
            </a:r>
          </a:p>
          <a:p>
            <a:r>
              <a:rPr lang="pt-BR" dirty="0">
                <a:solidFill>
                  <a:srgbClr val="07A990"/>
                </a:solidFill>
              </a:rPr>
              <a:t> de Dados</a:t>
            </a:r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69B773A8-7F5A-41EC-A0AA-CBBBCF884DA8}"/>
              </a:ext>
            </a:extLst>
          </p:cNvPr>
          <p:cNvSpPr txBox="1"/>
          <p:nvPr/>
        </p:nvSpPr>
        <p:spPr>
          <a:xfrm>
            <a:off x="8732793" y="5105932"/>
            <a:ext cx="145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7A990"/>
                </a:solidFill>
              </a:rPr>
              <a:t>Visualização </a:t>
            </a:r>
          </a:p>
          <a:p>
            <a:r>
              <a:rPr lang="pt-BR" dirty="0">
                <a:solidFill>
                  <a:srgbClr val="07A990"/>
                </a:solidFill>
              </a:rPr>
              <a:t>de Dados</a:t>
            </a:r>
          </a:p>
        </p:txBody>
      </p:sp>
    </p:spTree>
    <p:extLst>
      <p:ext uri="{BB962C8B-B14F-4D97-AF65-F5344CB8AC3E}">
        <p14:creationId xmlns:p14="http://schemas.microsoft.com/office/powerpoint/2010/main" val="89171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1124158" y="174006"/>
            <a:ext cx="630237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C0128"/>
              </a:buClr>
              <a:buSzPct val="10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0128"/>
              </a:buClr>
              <a:buSzPct val="100000"/>
              <a:buFont typeface="Wingdings" panose="05000000000000000000" pitchFamily="2" charset="2"/>
              <a:buChar char="F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800" dirty="0">
                <a:solidFill>
                  <a:srgbClr val="07A99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Arquitetura Lambda</a:t>
            </a:r>
            <a:endParaRPr lang="en-US" altLang="pt-BR" sz="2800" i="1" dirty="0">
              <a:solidFill>
                <a:srgbClr val="07A99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5DBD58-2936-405B-8441-BA2CB54B3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952501"/>
            <a:ext cx="7788943" cy="441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163959" y="304780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Conjugando arquiteturas</a:t>
            </a:r>
          </a:p>
        </p:txBody>
      </p:sp>
      <p:pic>
        <p:nvPicPr>
          <p:cNvPr id="7170" name="Picture 2" descr="Resultado de imagem para cubo dimensional">
            <a:extLst>
              <a:ext uri="{FF2B5EF4-FFF2-40B4-BE49-F238E27FC236}">
                <a16:creationId xmlns:a16="http://schemas.microsoft.com/office/drawing/2014/main" id="{B33B0747-CFC2-4213-859E-60ABE2C6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027" y="1412776"/>
            <a:ext cx="47720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F44DF4-E1D2-4B7C-A379-4B641692BF5F}"/>
              </a:ext>
            </a:extLst>
          </p:cNvPr>
          <p:cNvSpPr txBox="1"/>
          <p:nvPr/>
        </p:nvSpPr>
        <p:spPr>
          <a:xfrm>
            <a:off x="8739688" y="4880560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i="1" dirty="0">
                <a:solidFill>
                  <a:srgbClr val="07A990"/>
                </a:solidFill>
                <a:latin typeface="Square721 BT" pitchFamily="34" charset="0"/>
              </a:rPr>
              <a:t>Uma Proposta Arquitetônica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dirty="0">
                <a:solidFill>
                  <a:srgbClr val="07A990"/>
                </a:solidFill>
              </a:rPr>
              <a:t>Com Visão de Negócio</a:t>
            </a:r>
            <a:endParaRPr lang="pt-BR" b="1" i="1" dirty="0">
              <a:solidFill>
                <a:srgbClr val="07A990"/>
              </a:solidFill>
              <a:latin typeface="Square721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69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1058838" y="-1499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2800" b="1" dirty="0">
                <a:cs typeface="Calibri" panose="020F0502020204030204" pitchFamily="34" charset="0"/>
              </a:rPr>
              <a:t>Onde entra Big Data?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t="13126" r="-1276"/>
          <a:stretch/>
        </p:blipFill>
        <p:spPr>
          <a:xfrm>
            <a:off x="3107684" y="670175"/>
            <a:ext cx="7237550" cy="46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3159659" y="5500400"/>
            <a:ext cx="6896100" cy="3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pt-BR" sz="800" b="1" dirty="0">
                <a:solidFill>
                  <a:srgbClr val="07A990"/>
                </a:solidFill>
                <a:latin typeface="Arial" panose="020B0604020202020204" pitchFamily="34" charset="0"/>
              </a:rPr>
              <a:t>Fonte: </a:t>
            </a:r>
            <a:r>
              <a:rPr lang="pt-BR" sz="800" b="1" dirty="0" err="1">
                <a:solidFill>
                  <a:srgbClr val="07A990"/>
                </a:solidFill>
                <a:latin typeface="Arial" panose="020B0604020202020204" pitchFamily="34" charset="0"/>
              </a:rPr>
              <a:t>Informatica</a:t>
            </a:r>
            <a:r>
              <a:rPr lang="pt-BR" sz="800" b="1" dirty="0">
                <a:solidFill>
                  <a:srgbClr val="07A990"/>
                </a:solidFill>
                <a:latin typeface="Arial" panose="020B0604020202020204" pitchFamily="34" charset="0"/>
              </a:rPr>
              <a:t>, 2013, Digital Enterprise Data </a:t>
            </a:r>
            <a:r>
              <a:rPr lang="pt-BR" sz="800" b="1" dirty="0" err="1">
                <a:solidFill>
                  <a:srgbClr val="07A990"/>
                </a:solidFill>
                <a:latin typeface="Arial" panose="020B0604020202020204" pitchFamily="34" charset="0"/>
              </a:rPr>
              <a:t>Explosion</a:t>
            </a:r>
            <a:r>
              <a:rPr lang="pt-BR" sz="800" b="1" dirty="0">
                <a:solidFill>
                  <a:srgbClr val="07A990"/>
                </a:solidFill>
                <a:latin typeface="Arial" panose="020B0604020202020204" pitchFamily="34" charset="0"/>
              </a:rPr>
              <a:t>, </a:t>
            </a:r>
            <a:r>
              <a:rPr lang="pt-BR" sz="800" b="1" dirty="0" err="1">
                <a:solidFill>
                  <a:srgbClr val="07A990"/>
                </a:solidFill>
                <a:latin typeface="Arial" panose="020B0604020202020204" pitchFamily="34" charset="0"/>
              </a:rPr>
              <a:t>Sanjeev</a:t>
            </a:r>
            <a:r>
              <a:rPr lang="pt-BR" sz="800" b="1" dirty="0">
                <a:solidFill>
                  <a:srgbClr val="07A990"/>
                </a:solidFill>
                <a:latin typeface="Arial" panose="020B0604020202020204" pitchFamily="34" charset="0"/>
              </a:rPr>
              <a:t> </a:t>
            </a:r>
            <a:r>
              <a:rPr lang="pt-BR" sz="800" b="1" dirty="0" err="1">
                <a:solidFill>
                  <a:srgbClr val="07A990"/>
                </a:solidFill>
                <a:latin typeface="Arial" panose="020B0604020202020204" pitchFamily="34" charset="0"/>
              </a:rPr>
              <a:t>Kumar</a:t>
            </a:r>
            <a:endParaRPr lang="pt-BR" sz="800" b="1" dirty="0">
              <a:solidFill>
                <a:srgbClr val="07A990"/>
              </a:solidFill>
              <a:latin typeface="Arial" panose="020B0604020202020204" pitchFamily="34" charset="0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9471078" y="4754126"/>
            <a:ext cx="2035499" cy="577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pt-BR" sz="1600" dirty="0" err="1">
                <a:solidFill>
                  <a:srgbClr val="07A990"/>
                </a:solidFill>
                <a:latin typeface="Arial" panose="020B0604020202020204" pitchFamily="34" charset="0"/>
              </a:rPr>
              <a:t>Text</a:t>
            </a:r>
            <a:r>
              <a:rPr lang="pt-BR" sz="1600" dirty="0">
                <a:solidFill>
                  <a:srgbClr val="07A990"/>
                </a:solidFill>
                <a:latin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7A990"/>
                </a:solidFill>
                <a:latin typeface="Arial" panose="020B0604020202020204" pitchFamily="34" charset="0"/>
              </a:rPr>
              <a:t>Analytics</a:t>
            </a:r>
            <a:endParaRPr lang="pt-BR" sz="1600" dirty="0">
              <a:solidFill>
                <a:srgbClr val="07A99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pt-BR" sz="1600" dirty="0">
                <a:solidFill>
                  <a:srgbClr val="07A990"/>
                </a:solidFill>
                <a:latin typeface="Arial" panose="020B0604020202020204" pitchFamily="34" charset="0"/>
              </a:rPr>
              <a:t>=&gt; </a:t>
            </a:r>
            <a:r>
              <a:rPr lang="pt-BR" sz="1600" dirty="0" err="1">
                <a:solidFill>
                  <a:srgbClr val="07A990"/>
                </a:solidFill>
                <a:latin typeface="Arial" panose="020B0604020202020204" pitchFamily="34" charset="0"/>
              </a:rPr>
              <a:t>Sentiment</a:t>
            </a:r>
            <a:r>
              <a:rPr lang="pt-BR" sz="1600" dirty="0">
                <a:solidFill>
                  <a:srgbClr val="07A990"/>
                </a:solidFill>
                <a:latin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7A990"/>
                </a:solidFill>
                <a:latin typeface="Arial" panose="020B0604020202020204" pitchFamily="34" charset="0"/>
              </a:rPr>
              <a:t>Analysis</a:t>
            </a:r>
            <a:endParaRPr lang="pt-BR" sz="1600" dirty="0">
              <a:solidFill>
                <a:srgbClr val="07A990"/>
              </a:solidFill>
              <a:latin typeface="Arial" panose="020B0604020202020204" pitchFamily="34" charset="0"/>
            </a:endParaRPr>
          </a:p>
        </p:txBody>
      </p:sp>
      <p:cxnSp>
        <p:nvCxnSpPr>
          <p:cNvPr id="317" name="Shape 317"/>
          <p:cNvCxnSpPr>
            <a:endCxn id="316" idx="1"/>
          </p:cNvCxnSpPr>
          <p:nvPr/>
        </p:nvCxnSpPr>
        <p:spPr>
          <a:xfrm>
            <a:off x="4686377" y="2660124"/>
            <a:ext cx="4784700" cy="2382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18" name="Shape 318" descr="Resultado de imagem para apache spark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259" y="3601726"/>
            <a:ext cx="974424" cy="5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 descr="Resultado de imagem para apache spark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9735" y="3829675"/>
            <a:ext cx="688863" cy="36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499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163959" y="156389"/>
            <a:ext cx="666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800" b="1" dirty="0">
                <a:solidFill>
                  <a:srgbClr val="07A990"/>
                </a:solidFill>
                <a:latin typeface="Arial Black" panose="020B0A04020102020204" pitchFamily="34" charset="0"/>
              </a:rPr>
              <a:t>Conjugando arquiteturas</a:t>
            </a:r>
          </a:p>
        </p:txBody>
      </p:sp>
      <p:pic>
        <p:nvPicPr>
          <p:cNvPr id="7170" name="Picture 2" descr="Resultado de imagem para cubo dimensional">
            <a:extLst>
              <a:ext uri="{FF2B5EF4-FFF2-40B4-BE49-F238E27FC236}">
                <a16:creationId xmlns:a16="http://schemas.microsoft.com/office/drawing/2014/main" id="{B33B0747-CFC2-4213-859E-60ABE2C6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20" y="1356454"/>
            <a:ext cx="47720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F44DF4-E1D2-4B7C-A379-4B641692BF5F}"/>
              </a:ext>
            </a:extLst>
          </p:cNvPr>
          <p:cNvSpPr txBox="1"/>
          <p:nvPr/>
        </p:nvSpPr>
        <p:spPr>
          <a:xfrm>
            <a:off x="8912155" y="4742061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i="1" dirty="0">
                <a:solidFill>
                  <a:srgbClr val="07A990"/>
                </a:solidFill>
                <a:latin typeface="Square721 BT" pitchFamily="34" charset="0"/>
              </a:rPr>
              <a:t>Uma Proposta Arquitetônica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b="1" i="1" dirty="0">
                <a:solidFill>
                  <a:srgbClr val="07A990"/>
                </a:solidFill>
                <a:latin typeface="Square721 BT" pitchFamily="34" charset="0"/>
              </a:rPr>
              <a:t>Especulativa a partir de fabricantes</a:t>
            </a:r>
          </a:p>
        </p:txBody>
      </p:sp>
    </p:spTree>
    <p:extLst>
      <p:ext uri="{BB962C8B-B14F-4D97-AF65-F5344CB8AC3E}">
        <p14:creationId xmlns:p14="http://schemas.microsoft.com/office/powerpoint/2010/main" val="321262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Slides_TECH_2018_02.potx" id="{EBED69CD-F434-410C-9A17-C39C4A7DD22C}" vid="{0FEA6211-248B-4A1A-8BBA-F47A2F72D55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Template_Slides_TECH_2018_02_BI3</Template>
  <TotalTime>124</TotalTime>
  <Words>644</Words>
  <Application>Microsoft Office PowerPoint</Application>
  <PresentationFormat>Widescreen</PresentationFormat>
  <Paragraphs>274</Paragraphs>
  <Slides>21</Slides>
  <Notes>8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2" baseType="lpstr">
      <vt:lpstr>Arial</vt:lpstr>
      <vt:lpstr>Arial Black</vt:lpstr>
      <vt:lpstr>Arial Narrow</vt:lpstr>
      <vt:lpstr>Calibri</vt:lpstr>
      <vt:lpstr>Calibri Light</vt:lpstr>
      <vt:lpstr>Gotham-Bold</vt:lpstr>
      <vt:lpstr>Square721 BT</vt:lpstr>
      <vt:lpstr>Times New Roman</vt:lpstr>
      <vt:lpstr>Wingdings</vt:lpstr>
      <vt:lpstr>Tema do Office</vt:lpstr>
      <vt:lpstr>Imagem de bitmap</vt:lpstr>
      <vt:lpstr>MBA em IA  Arquitetura de Dados</vt:lpstr>
      <vt:lpstr>Apresentação do PowerPoint</vt:lpstr>
      <vt:lpstr>Apresentação do PowerPoint</vt:lpstr>
      <vt:lpstr>Apresentação do PowerPoint</vt:lpstr>
      <vt:lpstr>Arquitetura de Tomada de Decisão: do BI ao  Big Data com SSBI</vt:lpstr>
      <vt:lpstr>Apresentação do PowerPoint</vt:lpstr>
      <vt:lpstr>Apresentação do PowerPoint</vt:lpstr>
      <vt:lpstr>Onde entra Big Data?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Um Estudo de Caso</vt:lpstr>
      <vt:lpstr>BigData – Solução Apache (1)</vt:lpstr>
      <vt:lpstr>Data Warehouse – Imnon (2)</vt:lpstr>
      <vt:lpstr>Apresentação do PowerPoint</vt:lpstr>
      <vt:lpstr>Análise Preditiva (4)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3</dc:title>
  <dc:creator>Jorge Luiz Surian</dc:creator>
  <cp:lastModifiedBy>Jorge Luiz Surian</cp:lastModifiedBy>
  <cp:revision>8</cp:revision>
  <cp:lastPrinted>2018-03-23T13:45:55Z</cp:lastPrinted>
  <dcterms:created xsi:type="dcterms:W3CDTF">2018-07-04T12:21:14Z</dcterms:created>
  <dcterms:modified xsi:type="dcterms:W3CDTF">2018-11-27T22:33:07Z</dcterms:modified>
</cp:coreProperties>
</file>